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6" r:id="rId4"/>
    <p:sldId id="261" r:id="rId5"/>
    <p:sldId id="262" r:id="rId6"/>
    <p:sldId id="263" r:id="rId7"/>
    <p:sldId id="264" r:id="rId8"/>
    <p:sldId id="279" r:id="rId9"/>
    <p:sldId id="281" r:id="rId10"/>
    <p:sldId id="265" r:id="rId11"/>
    <p:sldId id="282" r:id="rId12"/>
    <p:sldId id="283" r:id="rId13"/>
    <p:sldId id="284" r:id="rId14"/>
    <p:sldId id="285" r:id="rId15"/>
    <p:sldId id="286" r:id="rId16"/>
    <p:sldId id="268"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6"/>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6BAF7-3169-48E8-BBEF-69D191EF49D2}"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CF2A065A-6ECE-448A-8050-ED05F0CE62A4}">
      <dgm:prSet/>
      <dgm:spPr/>
      <dgm:t>
        <a:bodyPr/>
        <a:lstStyle/>
        <a:p>
          <a:r>
            <a:rPr lang="en-US"/>
            <a:t>List of World’s Billionaires</a:t>
          </a:r>
        </a:p>
      </dgm:t>
    </dgm:pt>
    <dgm:pt modelId="{416BB14B-FD12-4EB7-A297-B05FAD90E23C}" type="parTrans" cxnId="{BD9F2470-C890-43C6-829D-17537A1232C8}">
      <dgm:prSet/>
      <dgm:spPr/>
      <dgm:t>
        <a:bodyPr/>
        <a:lstStyle/>
        <a:p>
          <a:endParaRPr lang="en-US"/>
        </a:p>
      </dgm:t>
    </dgm:pt>
    <dgm:pt modelId="{31116509-F7EB-49D4-BF93-7F655FEE0281}" type="sibTrans" cxnId="{BD9F2470-C890-43C6-829D-17537A1232C8}">
      <dgm:prSet/>
      <dgm:spPr/>
      <dgm:t>
        <a:bodyPr/>
        <a:lstStyle/>
        <a:p>
          <a:endParaRPr lang="en-US"/>
        </a:p>
      </dgm:t>
    </dgm:pt>
    <dgm:pt modelId="{800AE7B6-EE29-4BCC-94FD-7700CD461CAF}">
      <dgm:prSet/>
      <dgm:spPr/>
      <dgm:t>
        <a:bodyPr/>
        <a:lstStyle/>
        <a:p>
          <a:r>
            <a:rPr lang="en-US"/>
            <a:t>Business, industry and personal information </a:t>
          </a:r>
        </a:p>
      </dgm:t>
    </dgm:pt>
    <dgm:pt modelId="{E2C0EA13-91CF-442F-B168-3865D993014B}" type="parTrans" cxnId="{098BB139-CC11-4030-838D-93111BA5D74A}">
      <dgm:prSet/>
      <dgm:spPr/>
      <dgm:t>
        <a:bodyPr/>
        <a:lstStyle/>
        <a:p>
          <a:endParaRPr lang="en-US"/>
        </a:p>
      </dgm:t>
    </dgm:pt>
    <dgm:pt modelId="{A513A839-A15A-4239-9787-7E2197B33E5A}" type="sibTrans" cxnId="{098BB139-CC11-4030-838D-93111BA5D74A}">
      <dgm:prSet/>
      <dgm:spPr/>
      <dgm:t>
        <a:bodyPr/>
        <a:lstStyle/>
        <a:p>
          <a:endParaRPr lang="en-US"/>
        </a:p>
      </dgm:t>
    </dgm:pt>
    <dgm:pt modelId="{092F2261-D597-4D63-B830-579A62A94D0C}">
      <dgm:prSet/>
      <dgm:spPr/>
      <dgm:t>
        <a:bodyPr/>
        <a:lstStyle/>
        <a:p>
          <a:r>
            <a:rPr lang="en-US"/>
            <a:t>Net worth in USD </a:t>
          </a:r>
        </a:p>
      </dgm:t>
    </dgm:pt>
    <dgm:pt modelId="{2D7DB295-C578-4879-AB6D-3E309A52BB46}" type="parTrans" cxnId="{CBD82251-A267-4A8E-BC06-4FBF5025E651}">
      <dgm:prSet/>
      <dgm:spPr/>
      <dgm:t>
        <a:bodyPr/>
        <a:lstStyle/>
        <a:p>
          <a:endParaRPr lang="en-US"/>
        </a:p>
      </dgm:t>
    </dgm:pt>
    <dgm:pt modelId="{54EE0E16-AEC6-4496-823F-1E4AA4866487}" type="sibTrans" cxnId="{CBD82251-A267-4A8E-BC06-4FBF5025E651}">
      <dgm:prSet/>
      <dgm:spPr/>
      <dgm:t>
        <a:bodyPr/>
        <a:lstStyle/>
        <a:p>
          <a:endParaRPr lang="en-US"/>
        </a:p>
      </dgm:t>
    </dgm:pt>
    <dgm:pt modelId="{E2EC15DB-63B3-4767-9B99-1F149333F579}">
      <dgm:prSet/>
      <dgm:spPr/>
      <dgm:t>
        <a:bodyPr/>
        <a:lstStyle/>
        <a:p>
          <a:r>
            <a:rPr lang="en-US"/>
            <a:t>Age and country of residence </a:t>
          </a:r>
        </a:p>
      </dgm:t>
    </dgm:pt>
    <dgm:pt modelId="{D69C4DFB-0F89-49A8-9133-66C2E6422E77}" type="parTrans" cxnId="{3AC98FEC-B22F-4304-81D0-AD606EA44596}">
      <dgm:prSet/>
      <dgm:spPr/>
      <dgm:t>
        <a:bodyPr/>
        <a:lstStyle/>
        <a:p>
          <a:endParaRPr lang="en-US"/>
        </a:p>
      </dgm:t>
    </dgm:pt>
    <dgm:pt modelId="{509A92A4-987C-4A52-A64E-4C74D35E9110}" type="sibTrans" cxnId="{3AC98FEC-B22F-4304-81D0-AD606EA44596}">
      <dgm:prSet/>
      <dgm:spPr/>
      <dgm:t>
        <a:bodyPr/>
        <a:lstStyle/>
        <a:p>
          <a:endParaRPr lang="en-US"/>
        </a:p>
      </dgm:t>
    </dgm:pt>
    <dgm:pt modelId="{28892227-FF5B-4BAA-ADE9-326FB35786F4}">
      <dgm:prSet/>
      <dgm:spPr/>
      <dgm:t>
        <a:bodyPr/>
        <a:lstStyle/>
        <a:p>
          <a:r>
            <a:rPr lang="en-US"/>
            <a:t>Self-made or inherited</a:t>
          </a:r>
        </a:p>
      </dgm:t>
    </dgm:pt>
    <dgm:pt modelId="{D21D1C75-03F1-4FC5-95D9-393A7A4340D2}" type="parTrans" cxnId="{4F5FB856-18BB-42E0-B6CA-B5B44D3D4E33}">
      <dgm:prSet/>
      <dgm:spPr/>
      <dgm:t>
        <a:bodyPr/>
        <a:lstStyle/>
        <a:p>
          <a:endParaRPr lang="en-US"/>
        </a:p>
      </dgm:t>
    </dgm:pt>
    <dgm:pt modelId="{97B4B16F-3AB2-4FF4-8C2A-9BDA44CC3758}" type="sibTrans" cxnId="{4F5FB856-18BB-42E0-B6CA-B5B44D3D4E33}">
      <dgm:prSet/>
      <dgm:spPr/>
      <dgm:t>
        <a:bodyPr/>
        <a:lstStyle/>
        <a:p>
          <a:endParaRPr lang="en-US"/>
        </a:p>
      </dgm:t>
    </dgm:pt>
    <dgm:pt modelId="{B40DDCF1-4C76-4DED-9837-76573731BE56}">
      <dgm:prSet/>
      <dgm:spPr/>
      <dgm:t>
        <a:bodyPr/>
        <a:lstStyle/>
        <a:p>
          <a:r>
            <a:rPr lang="en-US"/>
            <a:t>Full name, DOB and Gender </a:t>
          </a:r>
        </a:p>
      </dgm:t>
    </dgm:pt>
    <dgm:pt modelId="{C4811270-E976-436D-8383-B46B31F3960B}" type="parTrans" cxnId="{9E499A33-2D9C-44E6-84F9-851C07D925B9}">
      <dgm:prSet/>
      <dgm:spPr/>
      <dgm:t>
        <a:bodyPr/>
        <a:lstStyle/>
        <a:p>
          <a:endParaRPr lang="en-US"/>
        </a:p>
      </dgm:t>
    </dgm:pt>
    <dgm:pt modelId="{E90F259F-997E-450E-8870-46448BB8307F}" type="sibTrans" cxnId="{9E499A33-2D9C-44E6-84F9-851C07D925B9}">
      <dgm:prSet/>
      <dgm:spPr/>
      <dgm:t>
        <a:bodyPr/>
        <a:lstStyle/>
        <a:p>
          <a:endParaRPr lang="en-US"/>
        </a:p>
      </dgm:t>
    </dgm:pt>
    <dgm:pt modelId="{C1EEDAFC-D1AA-4A73-906A-C6ED8EFC9EF2}">
      <dgm:prSet/>
      <dgm:spPr/>
      <dgm:t>
        <a:bodyPr/>
        <a:lstStyle/>
        <a:p>
          <a:r>
            <a:rPr lang="en-US"/>
            <a:t>Populations of the country </a:t>
          </a:r>
        </a:p>
      </dgm:t>
    </dgm:pt>
    <dgm:pt modelId="{5839A007-6117-4DD4-B3EC-1715C815F8C5}" type="parTrans" cxnId="{981F7FF1-36D1-4724-A68B-ECB023F8BC02}">
      <dgm:prSet/>
      <dgm:spPr/>
      <dgm:t>
        <a:bodyPr/>
        <a:lstStyle/>
        <a:p>
          <a:endParaRPr lang="en-US"/>
        </a:p>
      </dgm:t>
    </dgm:pt>
    <dgm:pt modelId="{A0D66BFD-3546-45EB-89E2-ED89879A6EF0}" type="sibTrans" cxnId="{981F7FF1-36D1-4724-A68B-ECB023F8BC02}">
      <dgm:prSet/>
      <dgm:spPr/>
      <dgm:t>
        <a:bodyPr/>
        <a:lstStyle/>
        <a:p>
          <a:endParaRPr lang="en-US"/>
        </a:p>
      </dgm:t>
    </dgm:pt>
    <dgm:pt modelId="{C80B3450-3EA5-4CD9-88E2-9940598C631B}">
      <dgm:prSet/>
      <dgm:spPr/>
      <dgm:t>
        <a:bodyPr/>
        <a:lstStyle/>
        <a:p>
          <a:r>
            <a:rPr lang="en-US"/>
            <a:t>GDP and CPI of the country </a:t>
          </a:r>
        </a:p>
      </dgm:t>
    </dgm:pt>
    <dgm:pt modelId="{64B5F198-C104-4C9F-92A2-1EFD657B5D8D}" type="parTrans" cxnId="{8858A299-8D65-4BA7-B892-E14A42E1B88D}">
      <dgm:prSet/>
      <dgm:spPr/>
      <dgm:t>
        <a:bodyPr/>
        <a:lstStyle/>
        <a:p>
          <a:endParaRPr lang="en-US"/>
        </a:p>
      </dgm:t>
    </dgm:pt>
    <dgm:pt modelId="{C8BEBD9A-BD0A-4364-BCA4-CB7B1AA7E470}" type="sibTrans" cxnId="{8858A299-8D65-4BA7-B892-E14A42E1B88D}">
      <dgm:prSet/>
      <dgm:spPr/>
      <dgm:t>
        <a:bodyPr/>
        <a:lstStyle/>
        <a:p>
          <a:endParaRPr lang="en-US"/>
        </a:p>
      </dgm:t>
    </dgm:pt>
    <dgm:pt modelId="{D161351E-3B1B-47DF-91FE-33C6A31E1B69}">
      <dgm:prSet/>
      <dgm:spPr/>
      <dgm:t>
        <a:bodyPr/>
        <a:lstStyle/>
        <a:p>
          <a:r>
            <a:rPr lang="en-US"/>
            <a:t>Tax revenue and tax rate </a:t>
          </a:r>
        </a:p>
      </dgm:t>
    </dgm:pt>
    <dgm:pt modelId="{8CDA3267-B73A-4036-9A62-2E6F0045174E}" type="parTrans" cxnId="{E8075CA5-0C61-4D6F-8A0D-0129CDB7D391}">
      <dgm:prSet/>
      <dgm:spPr/>
      <dgm:t>
        <a:bodyPr/>
        <a:lstStyle/>
        <a:p>
          <a:endParaRPr lang="en-US"/>
        </a:p>
      </dgm:t>
    </dgm:pt>
    <dgm:pt modelId="{61C48394-4144-4A70-8A71-4DD8623DDE86}" type="sibTrans" cxnId="{E8075CA5-0C61-4D6F-8A0D-0129CDB7D391}">
      <dgm:prSet/>
      <dgm:spPr/>
      <dgm:t>
        <a:bodyPr/>
        <a:lstStyle/>
        <a:p>
          <a:endParaRPr lang="en-US"/>
        </a:p>
      </dgm:t>
    </dgm:pt>
    <dgm:pt modelId="{D81CE129-47B2-9948-AE8B-22E87AD60533}" type="pres">
      <dgm:prSet presAssocID="{B8E6BAF7-3169-48E8-BBEF-69D191EF49D2}" presName="Name0" presStyleCnt="0">
        <dgm:presLayoutVars>
          <dgm:dir/>
          <dgm:resizeHandles/>
        </dgm:presLayoutVars>
      </dgm:prSet>
      <dgm:spPr/>
    </dgm:pt>
    <dgm:pt modelId="{BEAA7559-8734-324E-B8AD-6ED2CFE264A2}" type="pres">
      <dgm:prSet presAssocID="{CF2A065A-6ECE-448A-8050-ED05F0CE62A4}" presName="compNode" presStyleCnt="0"/>
      <dgm:spPr/>
    </dgm:pt>
    <dgm:pt modelId="{B09AD8B4-7BB2-6449-B9FC-2F26F612528B}" type="pres">
      <dgm:prSet presAssocID="{CF2A065A-6ECE-448A-8050-ED05F0CE62A4}" presName="dummyConnPt" presStyleCnt="0"/>
      <dgm:spPr/>
    </dgm:pt>
    <dgm:pt modelId="{8E53E046-94ED-1C4E-9D08-EAE1AAFC5031}" type="pres">
      <dgm:prSet presAssocID="{CF2A065A-6ECE-448A-8050-ED05F0CE62A4}" presName="node" presStyleLbl="node1" presStyleIdx="0" presStyleCnt="9">
        <dgm:presLayoutVars>
          <dgm:bulletEnabled val="1"/>
        </dgm:presLayoutVars>
      </dgm:prSet>
      <dgm:spPr/>
    </dgm:pt>
    <dgm:pt modelId="{5A03CFC2-42FE-BE49-93C7-64203F6DCD5D}" type="pres">
      <dgm:prSet presAssocID="{31116509-F7EB-49D4-BF93-7F655FEE0281}" presName="sibTrans" presStyleLbl="bgSibTrans2D1" presStyleIdx="0" presStyleCnt="8"/>
      <dgm:spPr/>
    </dgm:pt>
    <dgm:pt modelId="{CBB3AAD7-798A-A54C-B918-A55ABB55FA8C}" type="pres">
      <dgm:prSet presAssocID="{800AE7B6-EE29-4BCC-94FD-7700CD461CAF}" presName="compNode" presStyleCnt="0"/>
      <dgm:spPr/>
    </dgm:pt>
    <dgm:pt modelId="{452084B9-7AE3-994B-9C5F-4E44B13CCA61}" type="pres">
      <dgm:prSet presAssocID="{800AE7B6-EE29-4BCC-94FD-7700CD461CAF}" presName="dummyConnPt" presStyleCnt="0"/>
      <dgm:spPr/>
    </dgm:pt>
    <dgm:pt modelId="{0B18E238-09D3-F043-A73B-5CC7D11E30AF}" type="pres">
      <dgm:prSet presAssocID="{800AE7B6-EE29-4BCC-94FD-7700CD461CAF}" presName="node" presStyleLbl="node1" presStyleIdx="1" presStyleCnt="9">
        <dgm:presLayoutVars>
          <dgm:bulletEnabled val="1"/>
        </dgm:presLayoutVars>
      </dgm:prSet>
      <dgm:spPr/>
    </dgm:pt>
    <dgm:pt modelId="{D97C2BDE-D382-2546-B89F-16B330DAF931}" type="pres">
      <dgm:prSet presAssocID="{A513A839-A15A-4239-9787-7E2197B33E5A}" presName="sibTrans" presStyleLbl="bgSibTrans2D1" presStyleIdx="1" presStyleCnt="8"/>
      <dgm:spPr/>
    </dgm:pt>
    <dgm:pt modelId="{4B123169-E950-8749-83B2-0899E7D99FAD}" type="pres">
      <dgm:prSet presAssocID="{092F2261-D597-4D63-B830-579A62A94D0C}" presName="compNode" presStyleCnt="0"/>
      <dgm:spPr/>
    </dgm:pt>
    <dgm:pt modelId="{CBAF971A-B00F-354D-86BC-D048F053F954}" type="pres">
      <dgm:prSet presAssocID="{092F2261-D597-4D63-B830-579A62A94D0C}" presName="dummyConnPt" presStyleCnt="0"/>
      <dgm:spPr/>
    </dgm:pt>
    <dgm:pt modelId="{9F265D68-294E-D04D-901B-7C45DEC16E84}" type="pres">
      <dgm:prSet presAssocID="{092F2261-D597-4D63-B830-579A62A94D0C}" presName="node" presStyleLbl="node1" presStyleIdx="2" presStyleCnt="9">
        <dgm:presLayoutVars>
          <dgm:bulletEnabled val="1"/>
        </dgm:presLayoutVars>
      </dgm:prSet>
      <dgm:spPr/>
    </dgm:pt>
    <dgm:pt modelId="{29389F36-841E-2641-A287-C9107EC29B52}" type="pres">
      <dgm:prSet presAssocID="{54EE0E16-AEC6-4496-823F-1E4AA4866487}" presName="sibTrans" presStyleLbl="bgSibTrans2D1" presStyleIdx="2" presStyleCnt="8"/>
      <dgm:spPr/>
    </dgm:pt>
    <dgm:pt modelId="{68D68366-D0A9-1B46-817E-A1AB46BF7404}" type="pres">
      <dgm:prSet presAssocID="{E2EC15DB-63B3-4767-9B99-1F149333F579}" presName="compNode" presStyleCnt="0"/>
      <dgm:spPr/>
    </dgm:pt>
    <dgm:pt modelId="{C35F31E3-FB41-7D41-8843-E90B00785354}" type="pres">
      <dgm:prSet presAssocID="{E2EC15DB-63B3-4767-9B99-1F149333F579}" presName="dummyConnPt" presStyleCnt="0"/>
      <dgm:spPr/>
    </dgm:pt>
    <dgm:pt modelId="{5DC1735C-1630-414B-AFB0-770A2D20B2E8}" type="pres">
      <dgm:prSet presAssocID="{E2EC15DB-63B3-4767-9B99-1F149333F579}" presName="node" presStyleLbl="node1" presStyleIdx="3" presStyleCnt="9">
        <dgm:presLayoutVars>
          <dgm:bulletEnabled val="1"/>
        </dgm:presLayoutVars>
      </dgm:prSet>
      <dgm:spPr/>
    </dgm:pt>
    <dgm:pt modelId="{09E376D3-802A-6847-B10F-FB995390EED3}" type="pres">
      <dgm:prSet presAssocID="{509A92A4-987C-4A52-A64E-4C74D35E9110}" presName="sibTrans" presStyleLbl="bgSibTrans2D1" presStyleIdx="3" presStyleCnt="8"/>
      <dgm:spPr/>
    </dgm:pt>
    <dgm:pt modelId="{9988647C-42F8-844F-9B41-22B62E1F53D4}" type="pres">
      <dgm:prSet presAssocID="{28892227-FF5B-4BAA-ADE9-326FB35786F4}" presName="compNode" presStyleCnt="0"/>
      <dgm:spPr/>
    </dgm:pt>
    <dgm:pt modelId="{F1D90CB8-36F7-4D47-8868-058070A52E15}" type="pres">
      <dgm:prSet presAssocID="{28892227-FF5B-4BAA-ADE9-326FB35786F4}" presName="dummyConnPt" presStyleCnt="0"/>
      <dgm:spPr/>
    </dgm:pt>
    <dgm:pt modelId="{12D5118F-0D80-FE49-A4FE-F4D96AC0D508}" type="pres">
      <dgm:prSet presAssocID="{28892227-FF5B-4BAA-ADE9-326FB35786F4}" presName="node" presStyleLbl="node1" presStyleIdx="4" presStyleCnt="9">
        <dgm:presLayoutVars>
          <dgm:bulletEnabled val="1"/>
        </dgm:presLayoutVars>
      </dgm:prSet>
      <dgm:spPr/>
    </dgm:pt>
    <dgm:pt modelId="{5699EDE4-25C6-184D-8AB1-1CA0A5CEB215}" type="pres">
      <dgm:prSet presAssocID="{97B4B16F-3AB2-4FF4-8C2A-9BDA44CC3758}" presName="sibTrans" presStyleLbl="bgSibTrans2D1" presStyleIdx="4" presStyleCnt="8"/>
      <dgm:spPr/>
    </dgm:pt>
    <dgm:pt modelId="{DFF7B789-82DA-534F-BD91-58F43C6BD8A7}" type="pres">
      <dgm:prSet presAssocID="{B40DDCF1-4C76-4DED-9837-76573731BE56}" presName="compNode" presStyleCnt="0"/>
      <dgm:spPr/>
    </dgm:pt>
    <dgm:pt modelId="{D1879862-E750-084B-A495-13E277FFEF85}" type="pres">
      <dgm:prSet presAssocID="{B40DDCF1-4C76-4DED-9837-76573731BE56}" presName="dummyConnPt" presStyleCnt="0"/>
      <dgm:spPr/>
    </dgm:pt>
    <dgm:pt modelId="{F2C6D60B-2FA7-ED4F-938A-AB66870AE563}" type="pres">
      <dgm:prSet presAssocID="{B40DDCF1-4C76-4DED-9837-76573731BE56}" presName="node" presStyleLbl="node1" presStyleIdx="5" presStyleCnt="9">
        <dgm:presLayoutVars>
          <dgm:bulletEnabled val="1"/>
        </dgm:presLayoutVars>
      </dgm:prSet>
      <dgm:spPr/>
    </dgm:pt>
    <dgm:pt modelId="{A96D8501-AE97-BA4E-A329-1C3CCBE36CD0}" type="pres">
      <dgm:prSet presAssocID="{E90F259F-997E-450E-8870-46448BB8307F}" presName="sibTrans" presStyleLbl="bgSibTrans2D1" presStyleIdx="5" presStyleCnt="8"/>
      <dgm:spPr/>
    </dgm:pt>
    <dgm:pt modelId="{2A099763-9381-F54C-9506-A238F423F66D}" type="pres">
      <dgm:prSet presAssocID="{C1EEDAFC-D1AA-4A73-906A-C6ED8EFC9EF2}" presName="compNode" presStyleCnt="0"/>
      <dgm:spPr/>
    </dgm:pt>
    <dgm:pt modelId="{7412A2DC-C7AE-274F-9496-82394A329115}" type="pres">
      <dgm:prSet presAssocID="{C1EEDAFC-D1AA-4A73-906A-C6ED8EFC9EF2}" presName="dummyConnPt" presStyleCnt="0"/>
      <dgm:spPr/>
    </dgm:pt>
    <dgm:pt modelId="{16273685-14C6-9B4D-A6AA-4631CF6AF799}" type="pres">
      <dgm:prSet presAssocID="{C1EEDAFC-D1AA-4A73-906A-C6ED8EFC9EF2}" presName="node" presStyleLbl="node1" presStyleIdx="6" presStyleCnt="9">
        <dgm:presLayoutVars>
          <dgm:bulletEnabled val="1"/>
        </dgm:presLayoutVars>
      </dgm:prSet>
      <dgm:spPr/>
    </dgm:pt>
    <dgm:pt modelId="{49D23AAF-28BC-8947-9291-AE91808AC29F}" type="pres">
      <dgm:prSet presAssocID="{A0D66BFD-3546-45EB-89E2-ED89879A6EF0}" presName="sibTrans" presStyleLbl="bgSibTrans2D1" presStyleIdx="6" presStyleCnt="8"/>
      <dgm:spPr/>
    </dgm:pt>
    <dgm:pt modelId="{CB2F3F3F-F2E4-624C-BF3D-149D78F0904C}" type="pres">
      <dgm:prSet presAssocID="{C80B3450-3EA5-4CD9-88E2-9940598C631B}" presName="compNode" presStyleCnt="0"/>
      <dgm:spPr/>
    </dgm:pt>
    <dgm:pt modelId="{7806D38A-9573-0F4B-9036-5E6CA9D3C6C9}" type="pres">
      <dgm:prSet presAssocID="{C80B3450-3EA5-4CD9-88E2-9940598C631B}" presName="dummyConnPt" presStyleCnt="0"/>
      <dgm:spPr/>
    </dgm:pt>
    <dgm:pt modelId="{609117AD-F968-5347-B225-16A58C0FAA3E}" type="pres">
      <dgm:prSet presAssocID="{C80B3450-3EA5-4CD9-88E2-9940598C631B}" presName="node" presStyleLbl="node1" presStyleIdx="7" presStyleCnt="9">
        <dgm:presLayoutVars>
          <dgm:bulletEnabled val="1"/>
        </dgm:presLayoutVars>
      </dgm:prSet>
      <dgm:spPr/>
    </dgm:pt>
    <dgm:pt modelId="{C82C4798-15AF-464C-A03D-2542C4925DF9}" type="pres">
      <dgm:prSet presAssocID="{C8BEBD9A-BD0A-4364-BCA4-CB7B1AA7E470}" presName="sibTrans" presStyleLbl="bgSibTrans2D1" presStyleIdx="7" presStyleCnt="8"/>
      <dgm:spPr/>
    </dgm:pt>
    <dgm:pt modelId="{B0CAE66E-D1E5-134A-8872-997537651A70}" type="pres">
      <dgm:prSet presAssocID="{D161351E-3B1B-47DF-91FE-33C6A31E1B69}" presName="compNode" presStyleCnt="0"/>
      <dgm:spPr/>
    </dgm:pt>
    <dgm:pt modelId="{B45EE98C-ADFE-B943-B926-CE828902B723}" type="pres">
      <dgm:prSet presAssocID="{D161351E-3B1B-47DF-91FE-33C6A31E1B69}" presName="dummyConnPt" presStyleCnt="0"/>
      <dgm:spPr/>
    </dgm:pt>
    <dgm:pt modelId="{3485F088-6004-F348-8274-798FC95661A6}" type="pres">
      <dgm:prSet presAssocID="{D161351E-3B1B-47DF-91FE-33C6A31E1B69}" presName="node" presStyleLbl="node1" presStyleIdx="8" presStyleCnt="9">
        <dgm:presLayoutVars>
          <dgm:bulletEnabled val="1"/>
        </dgm:presLayoutVars>
      </dgm:prSet>
      <dgm:spPr/>
    </dgm:pt>
  </dgm:ptLst>
  <dgm:cxnLst>
    <dgm:cxn modelId="{F390210C-5058-5944-A169-160104759053}" type="presOf" srcId="{092F2261-D597-4D63-B830-579A62A94D0C}" destId="{9F265D68-294E-D04D-901B-7C45DEC16E84}" srcOrd="0" destOrd="0" presId="urn:microsoft.com/office/officeart/2005/8/layout/bProcess4"/>
    <dgm:cxn modelId="{59F69516-D170-C844-B2BC-7EF4D8BB39ED}" type="presOf" srcId="{E2EC15DB-63B3-4767-9B99-1F149333F579}" destId="{5DC1735C-1630-414B-AFB0-770A2D20B2E8}" srcOrd="0" destOrd="0" presId="urn:microsoft.com/office/officeart/2005/8/layout/bProcess4"/>
    <dgm:cxn modelId="{2281501E-E53E-9C4E-A1E3-5C43BACD16CD}" type="presOf" srcId="{C80B3450-3EA5-4CD9-88E2-9940598C631B}" destId="{609117AD-F968-5347-B225-16A58C0FAA3E}" srcOrd="0" destOrd="0" presId="urn:microsoft.com/office/officeart/2005/8/layout/bProcess4"/>
    <dgm:cxn modelId="{02047D21-96E9-F643-9364-1C3F8528D1C6}" type="presOf" srcId="{B40DDCF1-4C76-4DED-9837-76573731BE56}" destId="{F2C6D60B-2FA7-ED4F-938A-AB66870AE563}" srcOrd="0" destOrd="0" presId="urn:microsoft.com/office/officeart/2005/8/layout/bProcess4"/>
    <dgm:cxn modelId="{BD1DDC27-880D-D844-867E-8CD892C42A25}" type="presOf" srcId="{97B4B16F-3AB2-4FF4-8C2A-9BDA44CC3758}" destId="{5699EDE4-25C6-184D-8AB1-1CA0A5CEB215}" srcOrd="0" destOrd="0" presId="urn:microsoft.com/office/officeart/2005/8/layout/bProcess4"/>
    <dgm:cxn modelId="{9E499A33-2D9C-44E6-84F9-851C07D925B9}" srcId="{B8E6BAF7-3169-48E8-BBEF-69D191EF49D2}" destId="{B40DDCF1-4C76-4DED-9837-76573731BE56}" srcOrd="5" destOrd="0" parTransId="{C4811270-E976-436D-8383-B46B31F3960B}" sibTransId="{E90F259F-997E-450E-8870-46448BB8307F}"/>
    <dgm:cxn modelId="{098BB139-CC11-4030-838D-93111BA5D74A}" srcId="{B8E6BAF7-3169-48E8-BBEF-69D191EF49D2}" destId="{800AE7B6-EE29-4BCC-94FD-7700CD461CAF}" srcOrd="1" destOrd="0" parTransId="{E2C0EA13-91CF-442F-B168-3865D993014B}" sibTransId="{A513A839-A15A-4239-9787-7E2197B33E5A}"/>
    <dgm:cxn modelId="{D1CA063F-18CD-0944-811F-112EAA9AFE37}" type="presOf" srcId="{800AE7B6-EE29-4BCC-94FD-7700CD461CAF}" destId="{0B18E238-09D3-F043-A73B-5CC7D11E30AF}" srcOrd="0" destOrd="0" presId="urn:microsoft.com/office/officeart/2005/8/layout/bProcess4"/>
    <dgm:cxn modelId="{44E98E5C-E413-544E-8BA0-B124151DFD45}" type="presOf" srcId="{31116509-F7EB-49D4-BF93-7F655FEE0281}" destId="{5A03CFC2-42FE-BE49-93C7-64203F6DCD5D}" srcOrd="0" destOrd="0" presId="urn:microsoft.com/office/officeart/2005/8/layout/bProcess4"/>
    <dgm:cxn modelId="{BD9F2470-C890-43C6-829D-17537A1232C8}" srcId="{B8E6BAF7-3169-48E8-BBEF-69D191EF49D2}" destId="{CF2A065A-6ECE-448A-8050-ED05F0CE62A4}" srcOrd="0" destOrd="0" parTransId="{416BB14B-FD12-4EB7-A297-B05FAD90E23C}" sibTransId="{31116509-F7EB-49D4-BF93-7F655FEE0281}"/>
    <dgm:cxn modelId="{CBD82251-A267-4A8E-BC06-4FBF5025E651}" srcId="{B8E6BAF7-3169-48E8-BBEF-69D191EF49D2}" destId="{092F2261-D597-4D63-B830-579A62A94D0C}" srcOrd="2" destOrd="0" parTransId="{2D7DB295-C578-4879-AB6D-3E309A52BB46}" sibTransId="{54EE0E16-AEC6-4496-823F-1E4AA4866487}"/>
    <dgm:cxn modelId="{4F5FB856-18BB-42E0-B6CA-B5B44D3D4E33}" srcId="{B8E6BAF7-3169-48E8-BBEF-69D191EF49D2}" destId="{28892227-FF5B-4BAA-ADE9-326FB35786F4}" srcOrd="4" destOrd="0" parTransId="{D21D1C75-03F1-4FC5-95D9-393A7A4340D2}" sibTransId="{97B4B16F-3AB2-4FF4-8C2A-9BDA44CC3758}"/>
    <dgm:cxn modelId="{24227C78-C46C-9A41-8042-0B2FD2C6FBAC}" type="presOf" srcId="{B8E6BAF7-3169-48E8-BBEF-69D191EF49D2}" destId="{D81CE129-47B2-9948-AE8B-22E87AD60533}" srcOrd="0" destOrd="0" presId="urn:microsoft.com/office/officeart/2005/8/layout/bProcess4"/>
    <dgm:cxn modelId="{68F59191-50A2-C949-9680-7C8A1E74809E}" type="presOf" srcId="{A0D66BFD-3546-45EB-89E2-ED89879A6EF0}" destId="{49D23AAF-28BC-8947-9291-AE91808AC29F}" srcOrd="0" destOrd="0" presId="urn:microsoft.com/office/officeart/2005/8/layout/bProcess4"/>
    <dgm:cxn modelId="{8858A299-8D65-4BA7-B892-E14A42E1B88D}" srcId="{B8E6BAF7-3169-48E8-BBEF-69D191EF49D2}" destId="{C80B3450-3EA5-4CD9-88E2-9940598C631B}" srcOrd="7" destOrd="0" parTransId="{64B5F198-C104-4C9F-92A2-1EFD657B5D8D}" sibTransId="{C8BEBD9A-BD0A-4364-BCA4-CB7B1AA7E470}"/>
    <dgm:cxn modelId="{43E9CF99-0C94-5744-944A-19710BAC9422}" type="presOf" srcId="{C1EEDAFC-D1AA-4A73-906A-C6ED8EFC9EF2}" destId="{16273685-14C6-9B4D-A6AA-4631CF6AF799}" srcOrd="0" destOrd="0" presId="urn:microsoft.com/office/officeart/2005/8/layout/bProcess4"/>
    <dgm:cxn modelId="{B033629B-087C-0A4F-80C9-7EAB5C160A6D}" type="presOf" srcId="{C8BEBD9A-BD0A-4364-BCA4-CB7B1AA7E470}" destId="{C82C4798-15AF-464C-A03D-2542C4925DF9}" srcOrd="0" destOrd="0" presId="urn:microsoft.com/office/officeart/2005/8/layout/bProcess4"/>
    <dgm:cxn modelId="{E8075CA5-0C61-4D6F-8A0D-0129CDB7D391}" srcId="{B8E6BAF7-3169-48E8-BBEF-69D191EF49D2}" destId="{D161351E-3B1B-47DF-91FE-33C6A31E1B69}" srcOrd="8" destOrd="0" parTransId="{8CDA3267-B73A-4036-9A62-2E6F0045174E}" sibTransId="{61C48394-4144-4A70-8A71-4DD8623DDE86}"/>
    <dgm:cxn modelId="{C51C9CB6-7CD7-FD4E-8180-92F02F6741BC}" type="presOf" srcId="{54EE0E16-AEC6-4496-823F-1E4AA4866487}" destId="{29389F36-841E-2641-A287-C9107EC29B52}" srcOrd="0" destOrd="0" presId="urn:microsoft.com/office/officeart/2005/8/layout/bProcess4"/>
    <dgm:cxn modelId="{3EB1CAB9-6EE5-814B-821F-A3BD335E49F6}" type="presOf" srcId="{A513A839-A15A-4239-9787-7E2197B33E5A}" destId="{D97C2BDE-D382-2546-B89F-16B330DAF931}" srcOrd="0" destOrd="0" presId="urn:microsoft.com/office/officeart/2005/8/layout/bProcess4"/>
    <dgm:cxn modelId="{9125B2CB-94B5-5A42-81A7-40887D544746}" type="presOf" srcId="{CF2A065A-6ECE-448A-8050-ED05F0CE62A4}" destId="{8E53E046-94ED-1C4E-9D08-EAE1AAFC5031}" srcOrd="0" destOrd="0" presId="urn:microsoft.com/office/officeart/2005/8/layout/bProcess4"/>
    <dgm:cxn modelId="{7690B3D6-F159-6D40-AFDE-B27A9712C9BD}" type="presOf" srcId="{28892227-FF5B-4BAA-ADE9-326FB35786F4}" destId="{12D5118F-0D80-FE49-A4FE-F4D96AC0D508}" srcOrd="0" destOrd="0" presId="urn:microsoft.com/office/officeart/2005/8/layout/bProcess4"/>
    <dgm:cxn modelId="{3F94FCD9-63DD-2C4C-878B-E2E045A71E02}" type="presOf" srcId="{D161351E-3B1B-47DF-91FE-33C6A31E1B69}" destId="{3485F088-6004-F348-8274-798FC95661A6}" srcOrd="0" destOrd="0" presId="urn:microsoft.com/office/officeart/2005/8/layout/bProcess4"/>
    <dgm:cxn modelId="{B07665DC-8A49-454F-9FD2-9072F3886888}" type="presOf" srcId="{509A92A4-987C-4A52-A64E-4C74D35E9110}" destId="{09E376D3-802A-6847-B10F-FB995390EED3}" srcOrd="0" destOrd="0" presId="urn:microsoft.com/office/officeart/2005/8/layout/bProcess4"/>
    <dgm:cxn modelId="{3AC98FEC-B22F-4304-81D0-AD606EA44596}" srcId="{B8E6BAF7-3169-48E8-BBEF-69D191EF49D2}" destId="{E2EC15DB-63B3-4767-9B99-1F149333F579}" srcOrd="3" destOrd="0" parTransId="{D69C4DFB-0F89-49A8-9133-66C2E6422E77}" sibTransId="{509A92A4-987C-4A52-A64E-4C74D35E9110}"/>
    <dgm:cxn modelId="{981F7FF1-36D1-4724-A68B-ECB023F8BC02}" srcId="{B8E6BAF7-3169-48E8-BBEF-69D191EF49D2}" destId="{C1EEDAFC-D1AA-4A73-906A-C6ED8EFC9EF2}" srcOrd="6" destOrd="0" parTransId="{5839A007-6117-4DD4-B3EC-1715C815F8C5}" sibTransId="{A0D66BFD-3546-45EB-89E2-ED89879A6EF0}"/>
    <dgm:cxn modelId="{A1572DF4-6F4D-5F43-8F80-B36B603CC021}" type="presOf" srcId="{E90F259F-997E-450E-8870-46448BB8307F}" destId="{A96D8501-AE97-BA4E-A329-1C3CCBE36CD0}" srcOrd="0" destOrd="0" presId="urn:microsoft.com/office/officeart/2005/8/layout/bProcess4"/>
    <dgm:cxn modelId="{09D7D10C-26FF-164D-9E75-F4A3363BCC48}" type="presParOf" srcId="{D81CE129-47B2-9948-AE8B-22E87AD60533}" destId="{BEAA7559-8734-324E-B8AD-6ED2CFE264A2}" srcOrd="0" destOrd="0" presId="urn:microsoft.com/office/officeart/2005/8/layout/bProcess4"/>
    <dgm:cxn modelId="{92462FE7-4A25-9244-9F88-C5C46322AA7D}" type="presParOf" srcId="{BEAA7559-8734-324E-B8AD-6ED2CFE264A2}" destId="{B09AD8B4-7BB2-6449-B9FC-2F26F612528B}" srcOrd="0" destOrd="0" presId="urn:microsoft.com/office/officeart/2005/8/layout/bProcess4"/>
    <dgm:cxn modelId="{50D1DC4C-17C8-0241-BD01-FE81B0629FEC}" type="presParOf" srcId="{BEAA7559-8734-324E-B8AD-6ED2CFE264A2}" destId="{8E53E046-94ED-1C4E-9D08-EAE1AAFC5031}" srcOrd="1" destOrd="0" presId="urn:microsoft.com/office/officeart/2005/8/layout/bProcess4"/>
    <dgm:cxn modelId="{FD758297-DDE4-F44E-B3B5-22F9362D37B5}" type="presParOf" srcId="{D81CE129-47B2-9948-AE8B-22E87AD60533}" destId="{5A03CFC2-42FE-BE49-93C7-64203F6DCD5D}" srcOrd="1" destOrd="0" presId="urn:microsoft.com/office/officeart/2005/8/layout/bProcess4"/>
    <dgm:cxn modelId="{1A7B8175-F98B-1B4F-A4E8-FC04548D1322}" type="presParOf" srcId="{D81CE129-47B2-9948-AE8B-22E87AD60533}" destId="{CBB3AAD7-798A-A54C-B918-A55ABB55FA8C}" srcOrd="2" destOrd="0" presId="urn:microsoft.com/office/officeart/2005/8/layout/bProcess4"/>
    <dgm:cxn modelId="{5A1019A0-660F-2245-A753-E60BCF838806}" type="presParOf" srcId="{CBB3AAD7-798A-A54C-B918-A55ABB55FA8C}" destId="{452084B9-7AE3-994B-9C5F-4E44B13CCA61}" srcOrd="0" destOrd="0" presId="urn:microsoft.com/office/officeart/2005/8/layout/bProcess4"/>
    <dgm:cxn modelId="{8E08ACCE-6924-F748-BC0D-CB541603C841}" type="presParOf" srcId="{CBB3AAD7-798A-A54C-B918-A55ABB55FA8C}" destId="{0B18E238-09D3-F043-A73B-5CC7D11E30AF}" srcOrd="1" destOrd="0" presId="urn:microsoft.com/office/officeart/2005/8/layout/bProcess4"/>
    <dgm:cxn modelId="{1A8CA2F2-C499-D349-B323-22840D72749E}" type="presParOf" srcId="{D81CE129-47B2-9948-AE8B-22E87AD60533}" destId="{D97C2BDE-D382-2546-B89F-16B330DAF931}" srcOrd="3" destOrd="0" presId="urn:microsoft.com/office/officeart/2005/8/layout/bProcess4"/>
    <dgm:cxn modelId="{AD0706C6-77A6-1F4C-BF5C-C2A7CBC971F2}" type="presParOf" srcId="{D81CE129-47B2-9948-AE8B-22E87AD60533}" destId="{4B123169-E950-8749-83B2-0899E7D99FAD}" srcOrd="4" destOrd="0" presId="urn:microsoft.com/office/officeart/2005/8/layout/bProcess4"/>
    <dgm:cxn modelId="{725E35B5-478F-0442-805F-11F1EECDBEEE}" type="presParOf" srcId="{4B123169-E950-8749-83B2-0899E7D99FAD}" destId="{CBAF971A-B00F-354D-86BC-D048F053F954}" srcOrd="0" destOrd="0" presId="urn:microsoft.com/office/officeart/2005/8/layout/bProcess4"/>
    <dgm:cxn modelId="{97EAA62F-F9E3-A348-A112-2DD3DF9A01F2}" type="presParOf" srcId="{4B123169-E950-8749-83B2-0899E7D99FAD}" destId="{9F265D68-294E-D04D-901B-7C45DEC16E84}" srcOrd="1" destOrd="0" presId="urn:microsoft.com/office/officeart/2005/8/layout/bProcess4"/>
    <dgm:cxn modelId="{BDA7F2BB-9324-F04E-B12A-916D99E6D4E8}" type="presParOf" srcId="{D81CE129-47B2-9948-AE8B-22E87AD60533}" destId="{29389F36-841E-2641-A287-C9107EC29B52}" srcOrd="5" destOrd="0" presId="urn:microsoft.com/office/officeart/2005/8/layout/bProcess4"/>
    <dgm:cxn modelId="{24703A3D-35EC-694F-AEF6-C37696F3C33B}" type="presParOf" srcId="{D81CE129-47B2-9948-AE8B-22E87AD60533}" destId="{68D68366-D0A9-1B46-817E-A1AB46BF7404}" srcOrd="6" destOrd="0" presId="urn:microsoft.com/office/officeart/2005/8/layout/bProcess4"/>
    <dgm:cxn modelId="{DD4414B8-6A70-6445-AB2F-95EC3C1777BA}" type="presParOf" srcId="{68D68366-D0A9-1B46-817E-A1AB46BF7404}" destId="{C35F31E3-FB41-7D41-8843-E90B00785354}" srcOrd="0" destOrd="0" presId="urn:microsoft.com/office/officeart/2005/8/layout/bProcess4"/>
    <dgm:cxn modelId="{272EAE31-DBF4-874D-85D8-34878BF9AA11}" type="presParOf" srcId="{68D68366-D0A9-1B46-817E-A1AB46BF7404}" destId="{5DC1735C-1630-414B-AFB0-770A2D20B2E8}" srcOrd="1" destOrd="0" presId="urn:microsoft.com/office/officeart/2005/8/layout/bProcess4"/>
    <dgm:cxn modelId="{FD82F97B-E202-AD44-84E3-D3998DD2A531}" type="presParOf" srcId="{D81CE129-47B2-9948-AE8B-22E87AD60533}" destId="{09E376D3-802A-6847-B10F-FB995390EED3}" srcOrd="7" destOrd="0" presId="urn:microsoft.com/office/officeart/2005/8/layout/bProcess4"/>
    <dgm:cxn modelId="{BBB33C5F-6D9E-9D4B-A39A-1B0650564779}" type="presParOf" srcId="{D81CE129-47B2-9948-AE8B-22E87AD60533}" destId="{9988647C-42F8-844F-9B41-22B62E1F53D4}" srcOrd="8" destOrd="0" presId="urn:microsoft.com/office/officeart/2005/8/layout/bProcess4"/>
    <dgm:cxn modelId="{22E8E3AD-ADD1-4647-94BB-6A3C9FB8D978}" type="presParOf" srcId="{9988647C-42F8-844F-9B41-22B62E1F53D4}" destId="{F1D90CB8-36F7-4D47-8868-058070A52E15}" srcOrd="0" destOrd="0" presId="urn:microsoft.com/office/officeart/2005/8/layout/bProcess4"/>
    <dgm:cxn modelId="{B75A87BA-09E9-904A-B0B7-0FF6BE44C7A8}" type="presParOf" srcId="{9988647C-42F8-844F-9B41-22B62E1F53D4}" destId="{12D5118F-0D80-FE49-A4FE-F4D96AC0D508}" srcOrd="1" destOrd="0" presId="urn:microsoft.com/office/officeart/2005/8/layout/bProcess4"/>
    <dgm:cxn modelId="{D2AFB7C9-CC0F-8148-B891-B45D52A3E70F}" type="presParOf" srcId="{D81CE129-47B2-9948-AE8B-22E87AD60533}" destId="{5699EDE4-25C6-184D-8AB1-1CA0A5CEB215}" srcOrd="9" destOrd="0" presId="urn:microsoft.com/office/officeart/2005/8/layout/bProcess4"/>
    <dgm:cxn modelId="{1712A694-8066-F042-B4D3-252CEC890FCF}" type="presParOf" srcId="{D81CE129-47B2-9948-AE8B-22E87AD60533}" destId="{DFF7B789-82DA-534F-BD91-58F43C6BD8A7}" srcOrd="10" destOrd="0" presId="urn:microsoft.com/office/officeart/2005/8/layout/bProcess4"/>
    <dgm:cxn modelId="{723F666A-F45C-A94F-83F2-8CB9CC5B54D5}" type="presParOf" srcId="{DFF7B789-82DA-534F-BD91-58F43C6BD8A7}" destId="{D1879862-E750-084B-A495-13E277FFEF85}" srcOrd="0" destOrd="0" presId="urn:microsoft.com/office/officeart/2005/8/layout/bProcess4"/>
    <dgm:cxn modelId="{DD97AE32-7284-4840-BF84-4F0624EC5046}" type="presParOf" srcId="{DFF7B789-82DA-534F-BD91-58F43C6BD8A7}" destId="{F2C6D60B-2FA7-ED4F-938A-AB66870AE563}" srcOrd="1" destOrd="0" presId="urn:microsoft.com/office/officeart/2005/8/layout/bProcess4"/>
    <dgm:cxn modelId="{D07800C5-3D7B-CA4D-B25E-C71D2B70916F}" type="presParOf" srcId="{D81CE129-47B2-9948-AE8B-22E87AD60533}" destId="{A96D8501-AE97-BA4E-A329-1C3CCBE36CD0}" srcOrd="11" destOrd="0" presId="urn:microsoft.com/office/officeart/2005/8/layout/bProcess4"/>
    <dgm:cxn modelId="{B78DF2CA-6320-604E-A979-A58B6FB362A2}" type="presParOf" srcId="{D81CE129-47B2-9948-AE8B-22E87AD60533}" destId="{2A099763-9381-F54C-9506-A238F423F66D}" srcOrd="12" destOrd="0" presId="urn:microsoft.com/office/officeart/2005/8/layout/bProcess4"/>
    <dgm:cxn modelId="{D014D03D-E4BC-5849-8257-4F0435266F09}" type="presParOf" srcId="{2A099763-9381-F54C-9506-A238F423F66D}" destId="{7412A2DC-C7AE-274F-9496-82394A329115}" srcOrd="0" destOrd="0" presId="urn:microsoft.com/office/officeart/2005/8/layout/bProcess4"/>
    <dgm:cxn modelId="{BCE78676-721D-B74B-8B83-6F9BDEC411CC}" type="presParOf" srcId="{2A099763-9381-F54C-9506-A238F423F66D}" destId="{16273685-14C6-9B4D-A6AA-4631CF6AF799}" srcOrd="1" destOrd="0" presId="urn:microsoft.com/office/officeart/2005/8/layout/bProcess4"/>
    <dgm:cxn modelId="{F61A5B18-5106-724C-BC0E-2B29F5FDB502}" type="presParOf" srcId="{D81CE129-47B2-9948-AE8B-22E87AD60533}" destId="{49D23AAF-28BC-8947-9291-AE91808AC29F}" srcOrd="13" destOrd="0" presId="urn:microsoft.com/office/officeart/2005/8/layout/bProcess4"/>
    <dgm:cxn modelId="{5FC6E4A9-46D4-F04A-A726-2CCFBCA18D6F}" type="presParOf" srcId="{D81CE129-47B2-9948-AE8B-22E87AD60533}" destId="{CB2F3F3F-F2E4-624C-BF3D-149D78F0904C}" srcOrd="14" destOrd="0" presId="urn:microsoft.com/office/officeart/2005/8/layout/bProcess4"/>
    <dgm:cxn modelId="{5DAFD776-14C7-3B4F-8F86-0FA8F730DE90}" type="presParOf" srcId="{CB2F3F3F-F2E4-624C-BF3D-149D78F0904C}" destId="{7806D38A-9573-0F4B-9036-5E6CA9D3C6C9}" srcOrd="0" destOrd="0" presId="urn:microsoft.com/office/officeart/2005/8/layout/bProcess4"/>
    <dgm:cxn modelId="{AFCF42AE-C8BD-B24F-8162-20B22097D664}" type="presParOf" srcId="{CB2F3F3F-F2E4-624C-BF3D-149D78F0904C}" destId="{609117AD-F968-5347-B225-16A58C0FAA3E}" srcOrd="1" destOrd="0" presId="urn:microsoft.com/office/officeart/2005/8/layout/bProcess4"/>
    <dgm:cxn modelId="{AFDBA013-8796-6D49-BE5F-8409A88A2D05}" type="presParOf" srcId="{D81CE129-47B2-9948-AE8B-22E87AD60533}" destId="{C82C4798-15AF-464C-A03D-2542C4925DF9}" srcOrd="15" destOrd="0" presId="urn:microsoft.com/office/officeart/2005/8/layout/bProcess4"/>
    <dgm:cxn modelId="{C4A38E75-3255-0C41-98CF-AD27FCA5D6E0}" type="presParOf" srcId="{D81CE129-47B2-9948-AE8B-22E87AD60533}" destId="{B0CAE66E-D1E5-134A-8872-997537651A70}" srcOrd="16" destOrd="0" presId="urn:microsoft.com/office/officeart/2005/8/layout/bProcess4"/>
    <dgm:cxn modelId="{11EDF8BA-577A-204C-A4CE-53E028F03E93}" type="presParOf" srcId="{B0CAE66E-D1E5-134A-8872-997537651A70}" destId="{B45EE98C-ADFE-B943-B926-CE828902B723}" srcOrd="0" destOrd="0" presId="urn:microsoft.com/office/officeart/2005/8/layout/bProcess4"/>
    <dgm:cxn modelId="{9569F739-7AC5-6E4E-8697-06E84FD3208F}" type="presParOf" srcId="{B0CAE66E-D1E5-134A-8872-997537651A70}" destId="{3485F088-6004-F348-8274-798FC95661A6}"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3CFC2-42FE-BE49-93C7-64203F6DCD5D}">
      <dsp:nvSpPr>
        <dsp:cNvPr id="0" name=""/>
        <dsp:cNvSpPr/>
      </dsp:nvSpPr>
      <dsp:spPr>
        <a:xfrm rot="5400000">
          <a:off x="-269886" y="1565740"/>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53E046-94ED-1C4E-9D08-EAE1AAFC5031}">
      <dsp:nvSpPr>
        <dsp:cNvPr id="0" name=""/>
        <dsp:cNvSpPr/>
      </dsp:nvSpPr>
      <dsp:spPr>
        <a:xfrm>
          <a:off x="2976" y="793530"/>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List of World’s Billionaires</a:t>
          </a:r>
        </a:p>
      </dsp:txBody>
      <dsp:txXfrm>
        <a:off x="31363" y="821917"/>
        <a:ext cx="1558589" cy="912444"/>
      </dsp:txXfrm>
    </dsp:sp>
    <dsp:sp modelId="{D97C2BDE-D382-2546-B89F-16B330DAF931}">
      <dsp:nvSpPr>
        <dsp:cNvPr id="0" name=""/>
        <dsp:cNvSpPr/>
      </dsp:nvSpPr>
      <dsp:spPr>
        <a:xfrm rot="5400000">
          <a:off x="-269886" y="2777263"/>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18E238-09D3-F043-A73B-5CC7D11E30AF}">
      <dsp:nvSpPr>
        <dsp:cNvPr id="0" name=""/>
        <dsp:cNvSpPr/>
      </dsp:nvSpPr>
      <dsp:spPr>
        <a:xfrm>
          <a:off x="2976" y="2005052"/>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Business, industry and personal information </a:t>
          </a:r>
        </a:p>
      </dsp:txBody>
      <dsp:txXfrm>
        <a:off x="31363" y="2033439"/>
        <a:ext cx="1558589" cy="912444"/>
      </dsp:txXfrm>
    </dsp:sp>
    <dsp:sp modelId="{29389F36-841E-2641-A287-C9107EC29B52}">
      <dsp:nvSpPr>
        <dsp:cNvPr id="0" name=""/>
        <dsp:cNvSpPr/>
      </dsp:nvSpPr>
      <dsp:spPr>
        <a:xfrm>
          <a:off x="335875" y="3383025"/>
          <a:ext cx="2138607"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265D68-294E-D04D-901B-7C45DEC16E84}">
      <dsp:nvSpPr>
        <dsp:cNvPr id="0" name=""/>
        <dsp:cNvSpPr/>
      </dsp:nvSpPr>
      <dsp:spPr>
        <a:xfrm>
          <a:off x="2976" y="3216575"/>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Net worth in USD </a:t>
          </a:r>
        </a:p>
      </dsp:txBody>
      <dsp:txXfrm>
        <a:off x="31363" y="3244962"/>
        <a:ext cx="1558589" cy="912444"/>
      </dsp:txXfrm>
    </dsp:sp>
    <dsp:sp modelId="{09E376D3-802A-6847-B10F-FB995390EED3}">
      <dsp:nvSpPr>
        <dsp:cNvPr id="0" name=""/>
        <dsp:cNvSpPr/>
      </dsp:nvSpPr>
      <dsp:spPr>
        <a:xfrm rot="16200000">
          <a:off x="1878547" y="2777263"/>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C1735C-1630-414B-AFB0-770A2D20B2E8}">
      <dsp:nvSpPr>
        <dsp:cNvPr id="0" name=""/>
        <dsp:cNvSpPr/>
      </dsp:nvSpPr>
      <dsp:spPr>
        <a:xfrm>
          <a:off x="2151410" y="3216575"/>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Age and country of residence </a:t>
          </a:r>
        </a:p>
      </dsp:txBody>
      <dsp:txXfrm>
        <a:off x="2179797" y="3244962"/>
        <a:ext cx="1558589" cy="912444"/>
      </dsp:txXfrm>
    </dsp:sp>
    <dsp:sp modelId="{5699EDE4-25C6-184D-8AB1-1CA0A5CEB215}">
      <dsp:nvSpPr>
        <dsp:cNvPr id="0" name=""/>
        <dsp:cNvSpPr/>
      </dsp:nvSpPr>
      <dsp:spPr>
        <a:xfrm rot="16200000">
          <a:off x="1878547" y="1565740"/>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D5118F-0D80-FE49-A4FE-F4D96AC0D508}">
      <dsp:nvSpPr>
        <dsp:cNvPr id="0" name=""/>
        <dsp:cNvSpPr/>
      </dsp:nvSpPr>
      <dsp:spPr>
        <a:xfrm>
          <a:off x="2151410" y="2005052"/>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Self-made or inherited</a:t>
          </a:r>
        </a:p>
      </dsp:txBody>
      <dsp:txXfrm>
        <a:off x="2179797" y="2033439"/>
        <a:ext cx="1558589" cy="912444"/>
      </dsp:txXfrm>
    </dsp:sp>
    <dsp:sp modelId="{A96D8501-AE97-BA4E-A329-1C3CCBE36CD0}">
      <dsp:nvSpPr>
        <dsp:cNvPr id="0" name=""/>
        <dsp:cNvSpPr/>
      </dsp:nvSpPr>
      <dsp:spPr>
        <a:xfrm>
          <a:off x="2484309" y="959979"/>
          <a:ext cx="2138607"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C6D60B-2FA7-ED4F-938A-AB66870AE563}">
      <dsp:nvSpPr>
        <dsp:cNvPr id="0" name=""/>
        <dsp:cNvSpPr/>
      </dsp:nvSpPr>
      <dsp:spPr>
        <a:xfrm>
          <a:off x="2151410" y="793530"/>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Full name, DOB and Gender </a:t>
          </a:r>
        </a:p>
      </dsp:txBody>
      <dsp:txXfrm>
        <a:off x="2179797" y="821917"/>
        <a:ext cx="1558589" cy="912444"/>
      </dsp:txXfrm>
    </dsp:sp>
    <dsp:sp modelId="{49D23AAF-28BC-8947-9291-AE91808AC29F}">
      <dsp:nvSpPr>
        <dsp:cNvPr id="0" name=""/>
        <dsp:cNvSpPr/>
      </dsp:nvSpPr>
      <dsp:spPr>
        <a:xfrm rot="5400000">
          <a:off x="4026981" y="1565740"/>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273685-14C6-9B4D-A6AA-4631CF6AF799}">
      <dsp:nvSpPr>
        <dsp:cNvPr id="0" name=""/>
        <dsp:cNvSpPr/>
      </dsp:nvSpPr>
      <dsp:spPr>
        <a:xfrm>
          <a:off x="4299843" y="793530"/>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Populations of the country </a:t>
          </a:r>
        </a:p>
      </dsp:txBody>
      <dsp:txXfrm>
        <a:off x="4328230" y="821917"/>
        <a:ext cx="1558589" cy="912444"/>
      </dsp:txXfrm>
    </dsp:sp>
    <dsp:sp modelId="{C82C4798-15AF-464C-A03D-2542C4925DF9}">
      <dsp:nvSpPr>
        <dsp:cNvPr id="0" name=""/>
        <dsp:cNvSpPr/>
      </dsp:nvSpPr>
      <dsp:spPr>
        <a:xfrm rot="5400000">
          <a:off x="4026981" y="2777263"/>
          <a:ext cx="1201696" cy="1453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9117AD-F968-5347-B225-16A58C0FAA3E}">
      <dsp:nvSpPr>
        <dsp:cNvPr id="0" name=""/>
        <dsp:cNvSpPr/>
      </dsp:nvSpPr>
      <dsp:spPr>
        <a:xfrm>
          <a:off x="4299843" y="2005052"/>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GDP and CPI of the country </a:t>
          </a:r>
        </a:p>
      </dsp:txBody>
      <dsp:txXfrm>
        <a:off x="4328230" y="2033439"/>
        <a:ext cx="1558589" cy="912444"/>
      </dsp:txXfrm>
    </dsp:sp>
    <dsp:sp modelId="{3485F088-6004-F348-8274-798FC95661A6}">
      <dsp:nvSpPr>
        <dsp:cNvPr id="0" name=""/>
        <dsp:cNvSpPr/>
      </dsp:nvSpPr>
      <dsp:spPr>
        <a:xfrm>
          <a:off x="4299843" y="3216575"/>
          <a:ext cx="1615363" cy="9692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Tax revenue and tax rate </a:t>
          </a:r>
        </a:p>
      </dsp:txBody>
      <dsp:txXfrm>
        <a:off x="4328230" y="3244962"/>
        <a:ext cx="1558589" cy="9124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B17B-1D39-5334-42F3-2BB72C6E52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680134E-6A80-E711-B11A-3B938D9C06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9DED01E-9A11-FF34-D0A7-9CD3DA5DCC9A}"/>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C16E3266-A56B-CAA4-8550-02891A5C1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BD9DC-DE01-DD2A-28EA-084542A78BA3}"/>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227715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0A69-0184-BDFC-4ABF-B6004EAC2C9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E58B9A-4BEF-CBE9-4D3F-35AD9117E5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844BB1-84DC-24C1-0083-32938003625D}"/>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32C1F92F-E5A4-E5F8-77EA-14BFF2D7F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F948-F6FE-B08A-19B5-12FCA1CF953F}"/>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08358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53F1B6-CD43-9D37-D33D-30064D6BD5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08372E-6CAF-2456-A42C-FB57B0FAD9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434CD3-CEE8-39C0-EF85-49C340787191}"/>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DCD452F2-0CB3-BBCB-6965-C6610A833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99A28-42E7-3C49-1917-1EA3AE3F4928}"/>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01636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C155-FFB7-600E-8BAD-6685F3C3CE9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F448BF-90FE-20BE-2451-9FAC0F8826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EAF921-D9EF-BB16-FB73-E69FCFCCC64A}"/>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4F5CD5DB-679C-6D5D-DE18-25A019F24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20478-79E7-F14D-B8B3-8DD75D844326}"/>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45897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4FB2-B59D-12C0-8260-B16EB8705F4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E7BCCA-DA58-2F33-A96E-D8E9ADE637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884CF0D-5255-B1D1-2F34-C26A48FF5CE8}"/>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C6F1570E-6B78-F2BC-4F0B-71D5BD14F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D1628-7716-2BA9-9FFA-47EB19D63AFE}"/>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20505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D95E-8684-98D0-8BED-9CB0DFB1B8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1B3DC5-81B9-E4DA-BD6F-0EE21AE4A7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BE9129B-C5EA-47E6-9F62-B6C7F9197A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D7A668-08DF-A143-98C4-B8DB3298A565}"/>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6" name="Footer Placeholder 5">
            <a:extLst>
              <a:ext uri="{FF2B5EF4-FFF2-40B4-BE49-F238E27FC236}">
                <a16:creationId xmlns:a16="http://schemas.microsoft.com/office/drawing/2014/main" id="{7395D7D2-D41B-1BB2-E43F-3961FD9C1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837A5-E7A2-95A4-0E8B-3F93B7A21458}"/>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9804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F20A-457C-8A4C-2515-4210D5F296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5A241D-F35E-F3F6-89EF-F647C60BF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8E9E791-B872-6932-2B87-6A06B5BFF2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A1A3816-A5EC-7AF5-2682-633546875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AFFB107-B780-DD0C-471A-F19F4F94CB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E9C96E9-D5E6-4926-BBC5-5B1272508548}"/>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8" name="Footer Placeholder 7">
            <a:extLst>
              <a:ext uri="{FF2B5EF4-FFF2-40B4-BE49-F238E27FC236}">
                <a16:creationId xmlns:a16="http://schemas.microsoft.com/office/drawing/2014/main" id="{59D8918B-6B9D-B332-BD93-9E5DC8563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B23BF1-0393-008A-6AA9-91884DDA6200}"/>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72742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D633-5810-031C-3450-84A9FB5E504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7658F18-A4FF-46A7-DFF6-32694A402657}"/>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4" name="Footer Placeholder 3">
            <a:extLst>
              <a:ext uri="{FF2B5EF4-FFF2-40B4-BE49-F238E27FC236}">
                <a16:creationId xmlns:a16="http://schemas.microsoft.com/office/drawing/2014/main" id="{79403EBA-A781-304C-09EB-91C7ECB81D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745F87-B783-E828-E82E-6A56F8C9940F}"/>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99661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A78D6-EA10-935A-B149-2C949C634D36}"/>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3" name="Footer Placeholder 2">
            <a:extLst>
              <a:ext uri="{FF2B5EF4-FFF2-40B4-BE49-F238E27FC236}">
                <a16:creationId xmlns:a16="http://schemas.microsoft.com/office/drawing/2014/main" id="{9B649739-6D92-3AFC-1DFB-0AFD5F87C3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64D96-2B4A-9D20-8838-C3B8E23DF8FF}"/>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235397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CE31-4FED-52BA-D9A7-AD1F59B7E5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29004A-ADF7-F32D-ECCA-448766E32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2B6B424-CC6B-7D7E-FEAE-CA2ED383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153BB5-5896-2688-38A1-4041D1D475BA}"/>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6" name="Footer Placeholder 5">
            <a:extLst>
              <a:ext uri="{FF2B5EF4-FFF2-40B4-BE49-F238E27FC236}">
                <a16:creationId xmlns:a16="http://schemas.microsoft.com/office/drawing/2014/main" id="{2340EC05-015E-973D-BBA0-FF9733519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1964C-7AC9-BB68-23A7-DDDD9399DE21}"/>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230351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A8EF-63F3-2A96-6026-D0787F7579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DAFC663-BB0E-0064-4A6F-F450E5D1E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862762-A14A-BD93-C403-FB8608D7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DB8E19-2E00-DD22-472D-3A32E0B207B9}"/>
              </a:ext>
            </a:extLst>
          </p:cNvPr>
          <p:cNvSpPr>
            <a:spLocks noGrp="1"/>
          </p:cNvSpPr>
          <p:nvPr>
            <p:ph type="dt" sz="half" idx="10"/>
          </p:nvPr>
        </p:nvSpPr>
        <p:spPr/>
        <p:txBody>
          <a:bodyPr/>
          <a:lstStyle/>
          <a:p>
            <a:fld id="{A11CEF36-11F5-7F4C-8C76-C614D81D7349}" type="datetimeFigureOut">
              <a:rPr lang="en-US" smtClean="0"/>
              <a:t>5/28/2025</a:t>
            </a:fld>
            <a:endParaRPr lang="en-US"/>
          </a:p>
        </p:txBody>
      </p:sp>
      <p:sp>
        <p:nvSpPr>
          <p:cNvPr id="6" name="Footer Placeholder 5">
            <a:extLst>
              <a:ext uri="{FF2B5EF4-FFF2-40B4-BE49-F238E27FC236}">
                <a16:creationId xmlns:a16="http://schemas.microsoft.com/office/drawing/2014/main" id="{84B9BC66-7EA9-7E23-FBF0-FAD322BE1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FDAC3-BACD-C628-DEFB-A5328AF59339}"/>
              </a:ext>
            </a:extLst>
          </p:cNvPr>
          <p:cNvSpPr>
            <a:spLocks noGrp="1"/>
          </p:cNvSpPr>
          <p:nvPr>
            <p:ph type="sldNum" sz="quarter" idx="12"/>
          </p:nvPr>
        </p:nvSpPr>
        <p:spPr/>
        <p:txBody>
          <a:bodyPr/>
          <a:lstStyle/>
          <a:p>
            <a:fld id="{CA05A395-BCE3-1A46-879B-DCA8D510EF39}" type="slidenum">
              <a:rPr lang="en-US" smtClean="0"/>
              <a:t>‹#›</a:t>
            </a:fld>
            <a:endParaRPr lang="en-US"/>
          </a:p>
        </p:txBody>
      </p:sp>
    </p:spTree>
    <p:extLst>
      <p:ext uri="{BB962C8B-B14F-4D97-AF65-F5344CB8AC3E}">
        <p14:creationId xmlns:p14="http://schemas.microsoft.com/office/powerpoint/2010/main" val="137159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63E93D-CA09-D4B6-49FF-9210866B8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3861D3-C2D6-D645-11F1-C3B2B18EA5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47B546-A9F1-57D8-CB7B-0A4B75E8F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1CEF36-11F5-7F4C-8C76-C614D81D7349}" type="datetimeFigureOut">
              <a:rPr lang="en-US" smtClean="0"/>
              <a:t>5/28/2025</a:t>
            </a:fld>
            <a:endParaRPr lang="en-US"/>
          </a:p>
        </p:txBody>
      </p:sp>
      <p:sp>
        <p:nvSpPr>
          <p:cNvPr id="5" name="Footer Placeholder 4">
            <a:extLst>
              <a:ext uri="{FF2B5EF4-FFF2-40B4-BE49-F238E27FC236}">
                <a16:creationId xmlns:a16="http://schemas.microsoft.com/office/drawing/2014/main" id="{1034CCE5-E518-0B4A-E975-A1E5059C8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650729-F7B1-8ACD-0207-8CD0688E9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05A395-BCE3-1A46-879B-DCA8D510EF39}" type="slidenum">
              <a:rPr lang="en-US" smtClean="0"/>
              <a:t>‹#›</a:t>
            </a:fld>
            <a:endParaRPr lang="en-US"/>
          </a:p>
        </p:txBody>
      </p:sp>
    </p:spTree>
    <p:extLst>
      <p:ext uri="{BB962C8B-B14F-4D97-AF65-F5344CB8AC3E}">
        <p14:creationId xmlns:p14="http://schemas.microsoft.com/office/powerpoint/2010/main" val="1525446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inary Code Globe">
            <a:extLst>
              <a:ext uri="{FF2B5EF4-FFF2-40B4-BE49-F238E27FC236}">
                <a16:creationId xmlns:a16="http://schemas.microsoft.com/office/drawing/2014/main" id="{A3D84FBC-0DF1-8AA9-4FD0-A39152D50FF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0C68A-C8F2-4F07-46C1-631DC50302A1}"/>
              </a:ext>
            </a:extLst>
          </p:cNvPr>
          <p:cNvSpPr>
            <a:spLocks noGrp="1"/>
          </p:cNvSpPr>
          <p:nvPr>
            <p:ph type="ctrTitle"/>
          </p:nvPr>
        </p:nvSpPr>
        <p:spPr>
          <a:xfrm>
            <a:off x="643466" y="643467"/>
            <a:ext cx="5452529" cy="3569242"/>
          </a:xfrm>
        </p:spPr>
        <p:txBody>
          <a:bodyPr anchor="t">
            <a:normAutofit/>
          </a:bodyPr>
          <a:lstStyle/>
          <a:p>
            <a:pPr algn="l"/>
            <a:br>
              <a:rPr lang="en-US" sz="5200" dirty="0">
                <a:solidFill>
                  <a:srgbClr val="FFFFFF"/>
                </a:solidFill>
              </a:rPr>
            </a:br>
            <a:r>
              <a:rPr lang="en-US" sz="5200" dirty="0">
                <a:solidFill>
                  <a:srgbClr val="FFFFFF"/>
                </a:solidFill>
              </a:rPr>
              <a:t>LIST OF WORLD’S BILLIONAIRES </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41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7A98-85C9-67C9-2100-AC90F8C3A831}"/>
              </a:ext>
            </a:extLst>
          </p:cNvPr>
          <p:cNvSpPr>
            <a:spLocks noGrp="1"/>
          </p:cNvSpPr>
          <p:nvPr>
            <p:ph type="title"/>
          </p:nvPr>
        </p:nvSpPr>
        <p:spPr/>
        <p:txBody>
          <a:bodyPr>
            <a:normAutofit fontScale="90000"/>
          </a:bodyPr>
          <a:lstStyle/>
          <a:p>
            <a:r>
              <a:rPr lang="en-US" dirty="0"/>
              <a:t>Data visualization: </a:t>
            </a:r>
            <a:r>
              <a:rPr lang="en-US" sz="3600" dirty="0"/>
              <a:t>Create different visualizations for each of the sub questions to gain insights about the data.</a:t>
            </a:r>
            <a:endParaRPr lang="en-US" dirty="0"/>
          </a:p>
        </p:txBody>
      </p:sp>
      <p:sp>
        <p:nvSpPr>
          <p:cNvPr id="3" name="Content Placeholder 2">
            <a:extLst>
              <a:ext uri="{FF2B5EF4-FFF2-40B4-BE49-F238E27FC236}">
                <a16:creationId xmlns:a16="http://schemas.microsoft.com/office/drawing/2014/main" id="{CE9D1987-6029-B211-C766-F22E1A42CFC1}"/>
              </a:ext>
            </a:extLst>
          </p:cNvPr>
          <p:cNvSpPr>
            <a:spLocks noGrp="1"/>
          </p:cNvSpPr>
          <p:nvPr>
            <p:ph idx="1"/>
          </p:nvPr>
        </p:nvSpPr>
        <p:spPr/>
        <p:txBody>
          <a:bodyPr/>
          <a:lstStyle/>
          <a:p>
            <a:r>
              <a:rPr lang="en-US" dirty="0"/>
              <a:t>We are using different plots here for visualization. </a:t>
            </a:r>
          </a:p>
          <a:p>
            <a:r>
              <a:rPr lang="en-US" dirty="0"/>
              <a:t>A </a:t>
            </a:r>
            <a:r>
              <a:rPr lang="en-US" b="1" dirty="0"/>
              <a:t>bar plot</a:t>
            </a:r>
            <a:r>
              <a:rPr lang="en-US" dirty="0"/>
              <a:t> in Python is used to display categorical data with rectangular bars, showing comparisons between categories, while a </a:t>
            </a:r>
            <a:r>
              <a:rPr lang="en-US" b="1" dirty="0"/>
              <a:t>choropleth</a:t>
            </a:r>
            <a:r>
              <a:rPr lang="en-US" dirty="0"/>
              <a:t> is used to represent geographic data with different shading or patterns based on the value of a variable.</a:t>
            </a:r>
          </a:p>
        </p:txBody>
      </p:sp>
    </p:spTree>
    <p:extLst>
      <p:ext uri="{BB962C8B-B14F-4D97-AF65-F5344CB8AC3E}">
        <p14:creationId xmlns:p14="http://schemas.microsoft.com/office/powerpoint/2010/main" val="349719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41A3-531C-3237-C082-A7CAD97F3C19}"/>
              </a:ext>
            </a:extLst>
          </p:cNvPr>
          <p:cNvSpPr>
            <a:spLocks noGrp="1"/>
          </p:cNvSpPr>
          <p:nvPr>
            <p:ph type="title"/>
          </p:nvPr>
        </p:nvSpPr>
        <p:spPr/>
        <p:txBody>
          <a:bodyPr>
            <a:normAutofit fontScale="90000"/>
          </a:bodyPr>
          <a:lstStyle/>
          <a:p>
            <a:r>
              <a:rPr lang="en-US" sz="4400" b="1" dirty="0"/>
              <a:t>Task#1:</a:t>
            </a:r>
            <a:r>
              <a:rPr lang="en-US" sz="4400" dirty="0"/>
              <a:t>What are the most common industries and sources of wealth among billionaires?</a:t>
            </a:r>
            <a:endParaRPr lang="en-US" dirty="0"/>
          </a:p>
        </p:txBody>
      </p:sp>
      <p:sp>
        <p:nvSpPr>
          <p:cNvPr id="4" name="Content Placeholder 3">
            <a:extLst>
              <a:ext uri="{FF2B5EF4-FFF2-40B4-BE49-F238E27FC236}">
                <a16:creationId xmlns:a16="http://schemas.microsoft.com/office/drawing/2014/main" id="{2B4B6318-EFF3-6550-1E8F-71927059F072}"/>
              </a:ext>
            </a:extLst>
          </p:cNvPr>
          <p:cNvSpPr>
            <a:spLocks noGrp="1"/>
          </p:cNvSpPr>
          <p:nvPr>
            <p:ph sz="half" idx="2"/>
          </p:nvPr>
        </p:nvSpPr>
        <p:spPr/>
        <p:txBody>
          <a:bodyPr/>
          <a:lstStyle/>
          <a:p>
            <a:r>
              <a:rPr lang="en-US" dirty="0"/>
              <a:t>“The most common industry among billionaires is Finance &amp; Investments, followed by Manufacturing and Technology.”</a:t>
            </a:r>
          </a:p>
          <a:p>
            <a:endParaRPr lang="en-US" dirty="0"/>
          </a:p>
        </p:txBody>
      </p:sp>
      <p:pic>
        <p:nvPicPr>
          <p:cNvPr id="10" name="Picture 9">
            <a:extLst>
              <a:ext uri="{FF2B5EF4-FFF2-40B4-BE49-F238E27FC236}">
                <a16:creationId xmlns:a16="http://schemas.microsoft.com/office/drawing/2014/main" id="{6589C66B-CFD5-B750-0D8F-6C439C7E72D3}"/>
              </a:ext>
            </a:extLst>
          </p:cNvPr>
          <p:cNvPicPr>
            <a:picLocks noChangeAspect="1"/>
          </p:cNvPicPr>
          <p:nvPr/>
        </p:nvPicPr>
        <p:blipFill>
          <a:blip r:embed="rId2"/>
          <a:stretch>
            <a:fillRect/>
          </a:stretch>
        </p:blipFill>
        <p:spPr>
          <a:xfrm>
            <a:off x="441251" y="1571900"/>
            <a:ext cx="5595928" cy="4920975"/>
          </a:xfrm>
          <a:prstGeom prst="rect">
            <a:avLst/>
          </a:prstGeom>
        </p:spPr>
      </p:pic>
      <p:pic>
        <p:nvPicPr>
          <p:cNvPr id="16" name="Picture 15">
            <a:extLst>
              <a:ext uri="{FF2B5EF4-FFF2-40B4-BE49-F238E27FC236}">
                <a16:creationId xmlns:a16="http://schemas.microsoft.com/office/drawing/2014/main" id="{0EDB2B86-ACD1-2685-CF51-B7B6662238B1}"/>
              </a:ext>
            </a:extLst>
          </p:cNvPr>
          <p:cNvPicPr>
            <a:picLocks noChangeAspect="1"/>
          </p:cNvPicPr>
          <p:nvPr/>
        </p:nvPicPr>
        <p:blipFill>
          <a:blip r:embed="rId3"/>
          <a:stretch>
            <a:fillRect/>
          </a:stretch>
        </p:blipFill>
        <p:spPr>
          <a:xfrm>
            <a:off x="6268825" y="3953371"/>
            <a:ext cx="3667027" cy="2358529"/>
          </a:xfrm>
          <a:prstGeom prst="rect">
            <a:avLst/>
          </a:prstGeom>
        </p:spPr>
      </p:pic>
    </p:spTree>
    <p:extLst>
      <p:ext uri="{BB962C8B-B14F-4D97-AF65-F5344CB8AC3E}">
        <p14:creationId xmlns:p14="http://schemas.microsoft.com/office/powerpoint/2010/main" val="419665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B9DD-A117-93FD-2CBC-9F6652A0BD6F}"/>
              </a:ext>
            </a:extLst>
          </p:cNvPr>
          <p:cNvSpPr>
            <a:spLocks noGrp="1"/>
          </p:cNvSpPr>
          <p:nvPr>
            <p:ph type="title"/>
          </p:nvPr>
        </p:nvSpPr>
        <p:spPr/>
        <p:txBody>
          <a:bodyPr>
            <a:normAutofit/>
          </a:bodyPr>
          <a:lstStyle/>
          <a:p>
            <a:r>
              <a:rPr lang="en-US" sz="4000" b="1" dirty="0"/>
              <a:t>Task#2: </a:t>
            </a:r>
            <a:r>
              <a:rPr lang="en-US" sz="4000" dirty="0"/>
              <a:t>Analyze Top Sources of Wealth</a:t>
            </a:r>
          </a:p>
        </p:txBody>
      </p:sp>
      <p:pic>
        <p:nvPicPr>
          <p:cNvPr id="6" name="Content Placeholder 5">
            <a:extLst>
              <a:ext uri="{FF2B5EF4-FFF2-40B4-BE49-F238E27FC236}">
                <a16:creationId xmlns:a16="http://schemas.microsoft.com/office/drawing/2014/main" id="{78C52ED0-9EBD-4BD7-D042-1D53A58300A4}"/>
              </a:ext>
            </a:extLst>
          </p:cNvPr>
          <p:cNvPicPr>
            <a:picLocks noGrp="1" noChangeAspect="1"/>
          </p:cNvPicPr>
          <p:nvPr>
            <p:ph sz="half" idx="1"/>
          </p:nvPr>
        </p:nvPicPr>
        <p:blipFill>
          <a:blip r:embed="rId2"/>
          <a:stretch>
            <a:fillRect/>
          </a:stretch>
        </p:blipFill>
        <p:spPr>
          <a:xfrm>
            <a:off x="0" y="1825625"/>
            <a:ext cx="5984987" cy="4433773"/>
          </a:xfrm>
        </p:spPr>
      </p:pic>
      <p:sp>
        <p:nvSpPr>
          <p:cNvPr id="4" name="Content Placeholder 3">
            <a:extLst>
              <a:ext uri="{FF2B5EF4-FFF2-40B4-BE49-F238E27FC236}">
                <a16:creationId xmlns:a16="http://schemas.microsoft.com/office/drawing/2014/main" id="{0D329188-40E2-2D1D-9E43-FF041F309716}"/>
              </a:ext>
            </a:extLst>
          </p:cNvPr>
          <p:cNvSpPr>
            <a:spLocks noGrp="1"/>
          </p:cNvSpPr>
          <p:nvPr>
            <p:ph sz="half" idx="2"/>
          </p:nvPr>
        </p:nvSpPr>
        <p:spPr>
          <a:xfrm>
            <a:off x="6207015" y="1825625"/>
            <a:ext cx="5181600" cy="4351338"/>
          </a:xfrm>
        </p:spPr>
        <p:txBody>
          <a:bodyPr/>
          <a:lstStyle/>
          <a:p>
            <a:r>
              <a:rPr lang="en-US" dirty="0"/>
              <a:t>“Most billionaire's wealth sources are rooted in real estate followed by investments and on number 3 is diversified and 4 is pharmaceuticals.”</a:t>
            </a:r>
          </a:p>
          <a:p>
            <a:endParaRPr lang="en-US" dirty="0"/>
          </a:p>
        </p:txBody>
      </p:sp>
      <p:pic>
        <p:nvPicPr>
          <p:cNvPr id="8" name="Picture 7">
            <a:extLst>
              <a:ext uri="{FF2B5EF4-FFF2-40B4-BE49-F238E27FC236}">
                <a16:creationId xmlns:a16="http://schemas.microsoft.com/office/drawing/2014/main" id="{1D2D5145-E9FF-13CB-7A8F-BD8A7EE83EDD}"/>
              </a:ext>
            </a:extLst>
          </p:cNvPr>
          <p:cNvPicPr>
            <a:picLocks noChangeAspect="1"/>
          </p:cNvPicPr>
          <p:nvPr/>
        </p:nvPicPr>
        <p:blipFill>
          <a:blip r:embed="rId3"/>
          <a:stretch>
            <a:fillRect/>
          </a:stretch>
        </p:blipFill>
        <p:spPr>
          <a:xfrm>
            <a:off x="6771236" y="3864756"/>
            <a:ext cx="2910092" cy="2458775"/>
          </a:xfrm>
          <a:prstGeom prst="rect">
            <a:avLst/>
          </a:prstGeom>
        </p:spPr>
      </p:pic>
    </p:spTree>
    <p:extLst>
      <p:ext uri="{BB962C8B-B14F-4D97-AF65-F5344CB8AC3E}">
        <p14:creationId xmlns:p14="http://schemas.microsoft.com/office/powerpoint/2010/main" val="10549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BA42-F46A-2A97-ED8E-52CCA9EE7AAC}"/>
              </a:ext>
            </a:extLst>
          </p:cNvPr>
          <p:cNvSpPr>
            <a:spLocks noGrp="1"/>
          </p:cNvSpPr>
          <p:nvPr>
            <p:ph type="title"/>
          </p:nvPr>
        </p:nvSpPr>
        <p:spPr/>
        <p:txBody>
          <a:bodyPr>
            <a:normAutofit/>
          </a:bodyPr>
          <a:lstStyle/>
          <a:p>
            <a:r>
              <a:rPr lang="en-US" sz="4000" b="1" dirty="0"/>
              <a:t>Task#3: </a:t>
            </a:r>
            <a:r>
              <a:rPr lang="en-US" sz="4000" dirty="0"/>
              <a:t>How is billionaire wealth distributed across countries and regions?</a:t>
            </a:r>
          </a:p>
        </p:txBody>
      </p:sp>
      <p:sp>
        <p:nvSpPr>
          <p:cNvPr id="3" name="Content Placeholder 2">
            <a:extLst>
              <a:ext uri="{FF2B5EF4-FFF2-40B4-BE49-F238E27FC236}">
                <a16:creationId xmlns:a16="http://schemas.microsoft.com/office/drawing/2014/main" id="{E60588F2-27DC-24D4-040B-C51A7DE0EFA8}"/>
              </a:ext>
            </a:extLst>
          </p:cNvPr>
          <p:cNvSpPr>
            <a:spLocks noGrp="1"/>
          </p:cNvSpPr>
          <p:nvPr>
            <p:ph sz="half" idx="1"/>
          </p:nvPr>
        </p:nvSpPr>
        <p:spPr>
          <a:xfrm>
            <a:off x="838200" y="1838227"/>
            <a:ext cx="4365396" cy="4338736"/>
          </a:xfrm>
        </p:spPr>
        <p:txBody>
          <a:bodyPr>
            <a:normAutofit lnSpcReduction="10000"/>
          </a:bodyPr>
          <a:lstStyle/>
          <a:p>
            <a:r>
              <a:rPr lang="en-US" sz="2400" dirty="0"/>
              <a:t>This question tells us where wealth is concentrated globally, helping us understand economic centers of billionaire activity.</a:t>
            </a:r>
          </a:p>
          <a:p>
            <a:r>
              <a:rPr lang="en-US" sz="2400" dirty="0"/>
              <a:t>The bar chart categorizes that United states is on top with 754 billionaires followed by China 523 billionaires from  whole world which shows that more than 60% of world billionaires are from these two countries only.</a:t>
            </a:r>
          </a:p>
          <a:p>
            <a:endParaRPr lang="en-US" sz="2000" dirty="0"/>
          </a:p>
        </p:txBody>
      </p:sp>
      <p:pic>
        <p:nvPicPr>
          <p:cNvPr id="6" name="Content Placeholder 5">
            <a:extLst>
              <a:ext uri="{FF2B5EF4-FFF2-40B4-BE49-F238E27FC236}">
                <a16:creationId xmlns:a16="http://schemas.microsoft.com/office/drawing/2014/main" id="{EDAA789D-A3E8-BD42-92A0-8117DD314D89}"/>
              </a:ext>
            </a:extLst>
          </p:cNvPr>
          <p:cNvPicPr>
            <a:picLocks noGrp="1" noChangeAspect="1"/>
          </p:cNvPicPr>
          <p:nvPr>
            <p:ph sz="half" idx="2"/>
          </p:nvPr>
        </p:nvPicPr>
        <p:blipFill>
          <a:blip r:embed="rId2"/>
          <a:stretch>
            <a:fillRect/>
          </a:stretch>
        </p:blipFill>
        <p:spPr>
          <a:xfrm>
            <a:off x="5520965" y="1838227"/>
            <a:ext cx="6174394" cy="4222774"/>
          </a:xfrm>
        </p:spPr>
      </p:pic>
    </p:spTree>
    <p:extLst>
      <p:ext uri="{BB962C8B-B14F-4D97-AF65-F5344CB8AC3E}">
        <p14:creationId xmlns:p14="http://schemas.microsoft.com/office/powerpoint/2010/main" val="3696593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51C9-13F8-6CAE-FC7E-F07FBD4120FC}"/>
              </a:ext>
            </a:extLst>
          </p:cNvPr>
          <p:cNvSpPr>
            <a:spLocks noGrp="1"/>
          </p:cNvSpPr>
          <p:nvPr>
            <p:ph type="title"/>
          </p:nvPr>
        </p:nvSpPr>
        <p:spPr/>
        <p:txBody>
          <a:bodyPr>
            <a:normAutofit/>
          </a:bodyPr>
          <a:lstStyle/>
          <a:p>
            <a:r>
              <a:rPr lang="en-US" sz="4000" b="1" dirty="0"/>
              <a:t>Task#4: </a:t>
            </a:r>
            <a:r>
              <a:rPr lang="en-US" sz="4000" dirty="0"/>
              <a:t>Total and Average Wealth by Country</a:t>
            </a:r>
          </a:p>
        </p:txBody>
      </p:sp>
      <p:sp>
        <p:nvSpPr>
          <p:cNvPr id="3" name="Content Placeholder 2">
            <a:extLst>
              <a:ext uri="{FF2B5EF4-FFF2-40B4-BE49-F238E27FC236}">
                <a16:creationId xmlns:a16="http://schemas.microsoft.com/office/drawing/2014/main" id="{C0F7F51B-EB3D-5FD9-5855-5581DE7349E4}"/>
              </a:ext>
            </a:extLst>
          </p:cNvPr>
          <p:cNvSpPr>
            <a:spLocks noGrp="1"/>
          </p:cNvSpPr>
          <p:nvPr>
            <p:ph sz="half" idx="1"/>
          </p:nvPr>
        </p:nvSpPr>
        <p:spPr>
          <a:xfrm>
            <a:off x="838200" y="1690688"/>
            <a:ext cx="3705520" cy="4486275"/>
          </a:xfrm>
        </p:spPr>
        <p:txBody>
          <a:bodyPr>
            <a:normAutofit fontScale="85000" lnSpcReduction="20000"/>
          </a:bodyPr>
          <a:lstStyle/>
          <a:p>
            <a:r>
              <a:rPr lang="en-US" dirty="0"/>
              <a:t>The USA leads with the most billionaires, followed by China and India. Although the USA has the most billionaires, France shows one of the highest average billionaire net worths which is 14271.428571,  indicating a high concentration of wealth per individual, on second is USA with value 6067.771883 and on number 3 is Switzerland with value 5255.128205.</a:t>
            </a:r>
          </a:p>
        </p:txBody>
      </p:sp>
      <p:pic>
        <p:nvPicPr>
          <p:cNvPr id="6" name="Content Placeholder 5">
            <a:extLst>
              <a:ext uri="{FF2B5EF4-FFF2-40B4-BE49-F238E27FC236}">
                <a16:creationId xmlns:a16="http://schemas.microsoft.com/office/drawing/2014/main" id="{E64FBB2C-DA5A-069A-AF16-6F564B4068E9}"/>
              </a:ext>
            </a:extLst>
          </p:cNvPr>
          <p:cNvPicPr>
            <a:picLocks noGrp="1" noChangeAspect="1"/>
          </p:cNvPicPr>
          <p:nvPr>
            <p:ph sz="half" idx="2"/>
          </p:nvPr>
        </p:nvPicPr>
        <p:blipFill>
          <a:blip r:embed="rId2"/>
          <a:stretch>
            <a:fillRect/>
          </a:stretch>
        </p:blipFill>
        <p:spPr>
          <a:xfrm>
            <a:off x="4846063" y="1690688"/>
            <a:ext cx="7063919" cy="4486275"/>
          </a:xfrm>
        </p:spPr>
      </p:pic>
    </p:spTree>
    <p:extLst>
      <p:ext uri="{BB962C8B-B14F-4D97-AF65-F5344CB8AC3E}">
        <p14:creationId xmlns:p14="http://schemas.microsoft.com/office/powerpoint/2010/main" val="303035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D95B-FA91-36F3-0AED-92C1A9EB65F2}"/>
              </a:ext>
            </a:extLst>
          </p:cNvPr>
          <p:cNvSpPr>
            <a:spLocks noGrp="1"/>
          </p:cNvSpPr>
          <p:nvPr>
            <p:ph type="title"/>
          </p:nvPr>
        </p:nvSpPr>
        <p:spPr/>
        <p:txBody>
          <a:bodyPr>
            <a:normAutofit/>
          </a:bodyPr>
          <a:lstStyle/>
          <a:p>
            <a:r>
              <a:rPr lang="en-US" sz="4000" b="1" dirty="0"/>
              <a:t>Task#5: </a:t>
            </a:r>
            <a:r>
              <a:rPr lang="en-US" sz="4000" dirty="0"/>
              <a:t>How does age and gender relate to billionaire status or wealth accumulation?</a:t>
            </a:r>
          </a:p>
        </p:txBody>
      </p:sp>
      <p:pic>
        <p:nvPicPr>
          <p:cNvPr id="8" name="Content Placeholder 7">
            <a:extLst>
              <a:ext uri="{FF2B5EF4-FFF2-40B4-BE49-F238E27FC236}">
                <a16:creationId xmlns:a16="http://schemas.microsoft.com/office/drawing/2014/main" id="{6A3F1CA6-8E38-10FC-8451-76F49ACAF935}"/>
              </a:ext>
            </a:extLst>
          </p:cNvPr>
          <p:cNvPicPr>
            <a:picLocks noGrp="1" noChangeAspect="1"/>
          </p:cNvPicPr>
          <p:nvPr>
            <p:ph sz="half" idx="1"/>
          </p:nvPr>
        </p:nvPicPr>
        <p:blipFill>
          <a:blip r:embed="rId2"/>
          <a:stretch>
            <a:fillRect/>
          </a:stretch>
        </p:blipFill>
        <p:spPr>
          <a:xfrm>
            <a:off x="838200" y="1825625"/>
            <a:ext cx="5181600" cy="3999459"/>
          </a:xfrm>
        </p:spPr>
      </p:pic>
      <p:pic>
        <p:nvPicPr>
          <p:cNvPr id="6" name="Content Placeholder 5">
            <a:extLst>
              <a:ext uri="{FF2B5EF4-FFF2-40B4-BE49-F238E27FC236}">
                <a16:creationId xmlns:a16="http://schemas.microsoft.com/office/drawing/2014/main" id="{B1CD0C7C-D3A2-2987-9A73-33D3905425E6}"/>
              </a:ext>
            </a:extLst>
          </p:cNvPr>
          <p:cNvPicPr>
            <a:picLocks noGrp="1" noChangeAspect="1"/>
          </p:cNvPicPr>
          <p:nvPr>
            <p:ph sz="half" idx="2"/>
          </p:nvPr>
        </p:nvPicPr>
        <p:blipFill>
          <a:blip r:embed="rId3"/>
          <a:stretch>
            <a:fillRect/>
          </a:stretch>
        </p:blipFill>
        <p:spPr>
          <a:xfrm>
            <a:off x="6172199" y="1825625"/>
            <a:ext cx="5505887" cy="4109307"/>
          </a:xfrm>
        </p:spPr>
      </p:pic>
    </p:spTree>
    <p:extLst>
      <p:ext uri="{BB962C8B-B14F-4D97-AF65-F5344CB8AC3E}">
        <p14:creationId xmlns:p14="http://schemas.microsoft.com/office/powerpoint/2010/main" val="63134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D4D4-5DC8-A3E7-199B-D207158C181C}"/>
              </a:ext>
            </a:extLst>
          </p:cNvPr>
          <p:cNvSpPr>
            <a:spLocks noGrp="1"/>
          </p:cNvSpPr>
          <p:nvPr>
            <p:ph type="title"/>
          </p:nvPr>
        </p:nvSpPr>
        <p:spPr>
          <a:xfrm>
            <a:off x="838200" y="1008668"/>
            <a:ext cx="9606699" cy="682020"/>
          </a:xfrm>
        </p:spPr>
        <p:txBody>
          <a:bodyPr>
            <a:normAutofit/>
          </a:bodyPr>
          <a:lstStyle/>
          <a:p>
            <a:r>
              <a:rPr lang="en-US" sz="4000" b="1" dirty="0"/>
              <a:t>Insights:</a:t>
            </a:r>
          </a:p>
        </p:txBody>
      </p:sp>
      <p:sp>
        <p:nvSpPr>
          <p:cNvPr id="4" name="Content Placeholder 3">
            <a:extLst>
              <a:ext uri="{FF2B5EF4-FFF2-40B4-BE49-F238E27FC236}">
                <a16:creationId xmlns:a16="http://schemas.microsoft.com/office/drawing/2014/main" id="{ECCBD7C9-1A4E-E2D4-BBA9-F326DC02D629}"/>
              </a:ext>
            </a:extLst>
          </p:cNvPr>
          <p:cNvSpPr>
            <a:spLocks noGrp="1"/>
          </p:cNvSpPr>
          <p:nvPr>
            <p:ph idx="1"/>
          </p:nvPr>
        </p:nvSpPr>
        <p:spPr/>
        <p:txBody>
          <a:bodyPr>
            <a:normAutofit fontScale="92500"/>
          </a:bodyPr>
          <a:lstStyle/>
          <a:p>
            <a:r>
              <a:rPr lang="en-US" dirty="0"/>
              <a:t>Although there are more no of male billionaires than female </a:t>
            </a:r>
            <a:r>
              <a:rPr lang="en-US" dirty="0" err="1"/>
              <a:t>billionares</a:t>
            </a:r>
            <a:r>
              <a:rPr lang="en-US" dirty="0"/>
              <a:t> but the average net worth is fairly similar between genders:</a:t>
            </a:r>
          </a:p>
          <a:p>
            <a:r>
              <a:rPr lang="en-US" dirty="0"/>
              <a:t>male=4.66B and female= 4.63B</a:t>
            </a:r>
          </a:p>
          <a:p>
            <a:r>
              <a:rPr lang="en-US" dirty="0"/>
              <a:t>And Median is higher for females: $2.5B vs $2.3B</a:t>
            </a:r>
          </a:p>
          <a:p>
            <a:r>
              <a:rPr lang="en-US" dirty="0"/>
              <a:t>This suggests that the typical female billionaire might be wealthier than the typical male, even though the top male outliers skew the male mean higher.</a:t>
            </a:r>
          </a:p>
          <a:p>
            <a:r>
              <a:rPr lang="en-US" dirty="0"/>
              <a:t>The wealthiest male is worth $211B.The wealthiest female is worth $80.5B.This shows extreme outliers exist more on the male side, which also increases their average.</a:t>
            </a:r>
          </a:p>
        </p:txBody>
      </p:sp>
    </p:spTree>
    <p:extLst>
      <p:ext uri="{BB962C8B-B14F-4D97-AF65-F5344CB8AC3E}">
        <p14:creationId xmlns:p14="http://schemas.microsoft.com/office/powerpoint/2010/main" val="338716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nk you slide">
            <a:extLst>
              <a:ext uri="{FF2B5EF4-FFF2-40B4-BE49-F238E27FC236}">
                <a16:creationId xmlns:a16="http://schemas.microsoft.com/office/drawing/2014/main" id="{1FD9747D-FD5D-0B33-4359-5F952142B1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1910" y="678729"/>
            <a:ext cx="8548179" cy="510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918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208B2-7D55-4957-D4A7-725156587618}"/>
              </a:ext>
            </a:extLst>
          </p:cNvPr>
          <p:cNvSpPr>
            <a:spLocks noGrp="1"/>
          </p:cNvSpPr>
          <p:nvPr>
            <p:ph type="title"/>
          </p:nvPr>
        </p:nvSpPr>
        <p:spPr>
          <a:xfrm>
            <a:off x="645065" y="1097280"/>
            <a:ext cx="3796306" cy="4666207"/>
          </a:xfrm>
        </p:spPr>
        <p:txBody>
          <a:bodyPr anchor="ctr">
            <a:normAutofit/>
          </a:bodyPr>
          <a:lstStyle/>
          <a:p>
            <a:r>
              <a:rPr lang="en-US" sz="4000" b="1" dirty="0"/>
              <a:t>Introduction:</a:t>
            </a:r>
            <a:br>
              <a:rPr lang="en-US" sz="4800" dirty="0"/>
            </a:br>
            <a:r>
              <a:rPr lang="en-US" sz="3200" dirty="0"/>
              <a:t>Here is a brief introduction of dataset that we are using.</a:t>
            </a:r>
            <a:endParaRPr lang="en-US" sz="4800" dirty="0"/>
          </a:p>
        </p:txBody>
      </p:sp>
      <p:grpSp>
        <p:nvGrpSpPr>
          <p:cNvPr id="11" name="Group 10">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2"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B8BF8F5-E5DF-50CB-CE3D-22D9D703DD82}"/>
              </a:ext>
            </a:extLst>
          </p:cNvPr>
          <p:cNvGraphicFramePr>
            <a:graphicFrameLocks noGrp="1"/>
          </p:cNvGraphicFramePr>
          <p:nvPr>
            <p:ph idx="1"/>
            <p:extLst>
              <p:ext uri="{D42A27DB-BD31-4B8C-83A1-F6EECF244321}">
                <p14:modId xmlns:p14="http://schemas.microsoft.com/office/powerpoint/2010/main" val="3857138853"/>
              </p:ext>
            </p:extLst>
          </p:nvPr>
        </p:nvGraphicFramePr>
        <p:xfrm>
          <a:off x="5431536" y="1014153"/>
          <a:ext cx="5918184" cy="4979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161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B48A-C301-5A08-8154-D834F0F71187}"/>
              </a:ext>
            </a:extLst>
          </p:cNvPr>
          <p:cNvSpPr>
            <a:spLocks noGrp="1"/>
          </p:cNvSpPr>
          <p:nvPr>
            <p:ph type="title"/>
          </p:nvPr>
        </p:nvSpPr>
        <p:spPr/>
        <p:txBody>
          <a:bodyPr>
            <a:normAutofit/>
          </a:bodyPr>
          <a:lstStyle/>
          <a:p>
            <a:r>
              <a:rPr lang="en-US" sz="4000" b="1" dirty="0"/>
              <a:t>Dataset Description:</a:t>
            </a:r>
          </a:p>
        </p:txBody>
      </p:sp>
      <p:sp>
        <p:nvSpPr>
          <p:cNvPr id="3" name="Content Placeholder 2">
            <a:extLst>
              <a:ext uri="{FF2B5EF4-FFF2-40B4-BE49-F238E27FC236}">
                <a16:creationId xmlns:a16="http://schemas.microsoft.com/office/drawing/2014/main" id="{5685041A-71CA-9296-F2B4-F49505679A99}"/>
              </a:ext>
            </a:extLst>
          </p:cNvPr>
          <p:cNvSpPr>
            <a:spLocks noGrp="1"/>
          </p:cNvSpPr>
          <p:nvPr>
            <p:ph idx="1"/>
          </p:nvPr>
        </p:nvSpPr>
        <p:spPr/>
        <p:txBody>
          <a:bodyPr/>
          <a:lstStyle/>
          <a:p>
            <a:r>
              <a:rPr lang="en-US" dirty="0"/>
              <a:t>This dataset contains statistics on the world's billionaires, including information about their businesses, industries, and personal details. It provides insights into the wealth distribution, business sectors, and demographics of billionaires worldwide.</a:t>
            </a:r>
          </a:p>
        </p:txBody>
      </p:sp>
    </p:spTree>
    <p:extLst>
      <p:ext uri="{BB962C8B-B14F-4D97-AF65-F5344CB8AC3E}">
        <p14:creationId xmlns:p14="http://schemas.microsoft.com/office/powerpoint/2010/main" val="202865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28C7-E387-25D0-CAB2-43AEFA78B97C}"/>
              </a:ext>
            </a:extLst>
          </p:cNvPr>
          <p:cNvSpPr>
            <a:spLocks noGrp="1"/>
          </p:cNvSpPr>
          <p:nvPr>
            <p:ph type="title"/>
          </p:nvPr>
        </p:nvSpPr>
        <p:spPr/>
        <p:txBody>
          <a:bodyPr/>
          <a:lstStyle/>
          <a:p>
            <a:r>
              <a:rPr lang="en-US" sz="4000" b="1" dirty="0"/>
              <a:t>Analysis Tasks: </a:t>
            </a:r>
            <a:r>
              <a:rPr lang="en-US" sz="4000" dirty="0"/>
              <a:t>We defined some tasks for performing EDA  upon provided dataset.</a:t>
            </a:r>
            <a:endParaRPr lang="en-US" dirty="0"/>
          </a:p>
        </p:txBody>
      </p:sp>
      <p:sp>
        <p:nvSpPr>
          <p:cNvPr id="3" name="Content Placeholder 2">
            <a:extLst>
              <a:ext uri="{FF2B5EF4-FFF2-40B4-BE49-F238E27FC236}">
                <a16:creationId xmlns:a16="http://schemas.microsoft.com/office/drawing/2014/main" id="{54E0EACD-DA82-B409-6A77-45BB906444B5}"/>
              </a:ext>
            </a:extLst>
          </p:cNvPr>
          <p:cNvSpPr>
            <a:spLocks noGrp="1"/>
          </p:cNvSpPr>
          <p:nvPr>
            <p:ph idx="1"/>
          </p:nvPr>
        </p:nvSpPr>
        <p:spPr/>
        <p:txBody>
          <a:bodyPr/>
          <a:lstStyle/>
          <a:p>
            <a:r>
              <a:rPr lang="en-US" dirty="0"/>
              <a:t>What are the most common industries and sources of wealth among billionaires?</a:t>
            </a:r>
          </a:p>
          <a:p>
            <a:r>
              <a:rPr lang="en-US" dirty="0"/>
              <a:t>Analyze Top Sources of Wealth</a:t>
            </a:r>
          </a:p>
          <a:p>
            <a:r>
              <a:rPr lang="en-US" dirty="0"/>
              <a:t>How is billionaire wealth distributed across countries and regions</a:t>
            </a:r>
          </a:p>
          <a:p>
            <a:r>
              <a:rPr lang="en-US" dirty="0"/>
              <a:t>Total and Average Wealth by Country</a:t>
            </a:r>
          </a:p>
          <a:p>
            <a:r>
              <a:rPr lang="en-US" dirty="0"/>
              <a:t>How does age and gender relate to billionaire status or wealth accumulation</a:t>
            </a:r>
          </a:p>
        </p:txBody>
      </p:sp>
    </p:spTree>
    <p:extLst>
      <p:ext uri="{BB962C8B-B14F-4D97-AF65-F5344CB8AC3E}">
        <p14:creationId xmlns:p14="http://schemas.microsoft.com/office/powerpoint/2010/main" val="132202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ADEE-2489-FC0A-3641-165CEA9F5CB3}"/>
              </a:ext>
            </a:extLst>
          </p:cNvPr>
          <p:cNvSpPr>
            <a:spLocks noGrp="1"/>
          </p:cNvSpPr>
          <p:nvPr>
            <p:ph type="title"/>
          </p:nvPr>
        </p:nvSpPr>
        <p:spPr/>
        <p:txBody>
          <a:bodyPr/>
          <a:lstStyle/>
          <a:p>
            <a:r>
              <a:rPr lang="en-US" sz="4000" b="1" dirty="0"/>
              <a:t>Importing libraries: </a:t>
            </a:r>
            <a:r>
              <a:rPr lang="en-US" sz="4000" dirty="0"/>
              <a:t>We  will import necessary libraries for preforming our analysis. </a:t>
            </a:r>
            <a:endParaRPr lang="en-US" dirty="0"/>
          </a:p>
        </p:txBody>
      </p:sp>
      <p:pic>
        <p:nvPicPr>
          <p:cNvPr id="5" name="Content Placeholder 4">
            <a:extLst>
              <a:ext uri="{FF2B5EF4-FFF2-40B4-BE49-F238E27FC236}">
                <a16:creationId xmlns:a16="http://schemas.microsoft.com/office/drawing/2014/main" id="{824D5ACC-93DC-E426-4401-795015F0A6BE}"/>
              </a:ext>
            </a:extLst>
          </p:cNvPr>
          <p:cNvPicPr>
            <a:picLocks noGrp="1" noChangeAspect="1"/>
          </p:cNvPicPr>
          <p:nvPr>
            <p:ph idx="1"/>
          </p:nvPr>
        </p:nvPicPr>
        <p:blipFill>
          <a:blip r:embed="rId2"/>
          <a:stretch>
            <a:fillRect/>
          </a:stretch>
        </p:blipFill>
        <p:spPr>
          <a:xfrm>
            <a:off x="267449" y="1989057"/>
            <a:ext cx="8389093" cy="2896234"/>
          </a:xfrm>
        </p:spPr>
      </p:pic>
    </p:spTree>
    <p:extLst>
      <p:ext uri="{BB962C8B-B14F-4D97-AF65-F5344CB8AC3E}">
        <p14:creationId xmlns:p14="http://schemas.microsoft.com/office/powerpoint/2010/main" val="296746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E4D5-4153-8292-A1E4-0E6F8790A195}"/>
              </a:ext>
            </a:extLst>
          </p:cNvPr>
          <p:cNvSpPr>
            <a:spLocks noGrp="1"/>
          </p:cNvSpPr>
          <p:nvPr>
            <p:ph type="title"/>
          </p:nvPr>
        </p:nvSpPr>
        <p:spPr/>
        <p:txBody>
          <a:bodyPr>
            <a:normAutofit/>
          </a:bodyPr>
          <a:lstStyle/>
          <a:p>
            <a:r>
              <a:rPr lang="en-US" sz="4000" b="1" dirty="0"/>
              <a:t>Loading dataset: </a:t>
            </a:r>
            <a:r>
              <a:rPr lang="en-US" sz="4000" dirty="0"/>
              <a:t>Loading the dataset using </a:t>
            </a:r>
            <a:r>
              <a:rPr lang="en-US" sz="4000" dirty="0" err="1"/>
              <a:t>read_csv</a:t>
            </a:r>
            <a:r>
              <a:rPr lang="en-US" sz="4000" dirty="0"/>
              <a:t> function from pandas library.</a:t>
            </a:r>
            <a:endParaRPr lang="en-US" dirty="0"/>
          </a:p>
        </p:txBody>
      </p:sp>
      <p:pic>
        <p:nvPicPr>
          <p:cNvPr id="4" name="Picture 3">
            <a:extLst>
              <a:ext uri="{FF2B5EF4-FFF2-40B4-BE49-F238E27FC236}">
                <a16:creationId xmlns:a16="http://schemas.microsoft.com/office/drawing/2014/main" id="{4B5F02A1-9900-8146-EA11-A31F11D2ACC4}"/>
              </a:ext>
            </a:extLst>
          </p:cNvPr>
          <p:cNvPicPr>
            <a:picLocks noChangeAspect="1"/>
          </p:cNvPicPr>
          <p:nvPr/>
        </p:nvPicPr>
        <p:blipFill>
          <a:blip r:embed="rId2"/>
          <a:stretch>
            <a:fillRect/>
          </a:stretch>
        </p:blipFill>
        <p:spPr>
          <a:xfrm>
            <a:off x="432992" y="2648932"/>
            <a:ext cx="10920808" cy="876670"/>
          </a:xfrm>
          <a:prstGeom prst="rect">
            <a:avLst/>
          </a:prstGeom>
        </p:spPr>
      </p:pic>
    </p:spTree>
    <p:extLst>
      <p:ext uri="{BB962C8B-B14F-4D97-AF65-F5344CB8AC3E}">
        <p14:creationId xmlns:p14="http://schemas.microsoft.com/office/powerpoint/2010/main" val="1914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651C-1F0B-0294-D2F7-20A795748E19}"/>
              </a:ext>
            </a:extLst>
          </p:cNvPr>
          <p:cNvSpPr>
            <a:spLocks noGrp="1"/>
          </p:cNvSpPr>
          <p:nvPr>
            <p:ph type="title"/>
          </p:nvPr>
        </p:nvSpPr>
        <p:spPr/>
        <p:txBody>
          <a:bodyPr>
            <a:normAutofit/>
          </a:bodyPr>
          <a:lstStyle/>
          <a:p>
            <a:r>
              <a:rPr lang="en-US" sz="4000" dirty="0"/>
              <a:t>Performing analysis on data for understanding dataset using certain built-in functions.</a:t>
            </a:r>
          </a:p>
        </p:txBody>
      </p:sp>
      <p:pic>
        <p:nvPicPr>
          <p:cNvPr id="5" name="Content Placeholder 4">
            <a:extLst>
              <a:ext uri="{FF2B5EF4-FFF2-40B4-BE49-F238E27FC236}">
                <a16:creationId xmlns:a16="http://schemas.microsoft.com/office/drawing/2014/main" id="{27372AB3-88B8-17C4-44EC-06B98FC36875}"/>
              </a:ext>
            </a:extLst>
          </p:cNvPr>
          <p:cNvPicPr>
            <a:picLocks noGrp="1" noChangeAspect="1"/>
          </p:cNvPicPr>
          <p:nvPr>
            <p:ph idx="1"/>
          </p:nvPr>
        </p:nvPicPr>
        <p:blipFill>
          <a:blip r:embed="rId2"/>
          <a:stretch>
            <a:fillRect/>
          </a:stretch>
        </p:blipFill>
        <p:spPr>
          <a:xfrm>
            <a:off x="923826" y="1739510"/>
            <a:ext cx="8691513" cy="4816996"/>
          </a:xfrm>
        </p:spPr>
      </p:pic>
    </p:spTree>
    <p:extLst>
      <p:ext uri="{BB962C8B-B14F-4D97-AF65-F5344CB8AC3E}">
        <p14:creationId xmlns:p14="http://schemas.microsoft.com/office/powerpoint/2010/main" val="204832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6207-E85F-9518-A16F-D85D0335AA94}"/>
              </a:ext>
            </a:extLst>
          </p:cNvPr>
          <p:cNvSpPr>
            <a:spLocks noGrp="1"/>
          </p:cNvSpPr>
          <p:nvPr>
            <p:ph type="title"/>
          </p:nvPr>
        </p:nvSpPr>
        <p:spPr/>
        <p:txBody>
          <a:bodyPr/>
          <a:lstStyle/>
          <a:p>
            <a:r>
              <a:rPr lang="en-US" sz="4000" b="1" dirty="0"/>
              <a:t>Data Cleaning and formatting: </a:t>
            </a:r>
            <a:r>
              <a:rPr lang="en-US" sz="4000" dirty="0"/>
              <a:t>Check for null values. </a:t>
            </a:r>
          </a:p>
        </p:txBody>
      </p:sp>
      <p:sp>
        <p:nvSpPr>
          <p:cNvPr id="3" name="Content Placeholder 2">
            <a:extLst>
              <a:ext uri="{FF2B5EF4-FFF2-40B4-BE49-F238E27FC236}">
                <a16:creationId xmlns:a16="http://schemas.microsoft.com/office/drawing/2014/main" id="{718A9327-F6BB-0901-88CE-C50F11ABF991}"/>
              </a:ext>
            </a:extLst>
          </p:cNvPr>
          <p:cNvSpPr>
            <a:spLocks noGrp="1"/>
          </p:cNvSpPr>
          <p:nvPr>
            <p:ph sz="half" idx="1"/>
          </p:nvPr>
        </p:nvSpPr>
        <p:spPr/>
        <p:txBody>
          <a:bodyPr/>
          <a:lstStyle/>
          <a:p>
            <a:pPr marL="0" indent="0">
              <a:buNone/>
            </a:pPr>
            <a:r>
              <a:rPr lang="en-US" dirty="0"/>
              <a:t>After finding some null values we handled them using different techniques depending upon the requirement.</a:t>
            </a:r>
          </a:p>
          <a:p>
            <a:pPr marL="0" indent="0">
              <a:buNone/>
            </a:pPr>
            <a:r>
              <a:rPr lang="en-US" dirty="0"/>
              <a:t>Like in “country” column we dropped them because we cannot assign different country name to corresponding data.</a:t>
            </a:r>
          </a:p>
          <a:p>
            <a:pPr marL="0" indent="0">
              <a:buNone/>
            </a:pPr>
            <a:r>
              <a:rPr lang="en-US" dirty="0"/>
              <a:t>In “age” column we replaced null values with average age.</a:t>
            </a:r>
          </a:p>
        </p:txBody>
      </p:sp>
      <p:pic>
        <p:nvPicPr>
          <p:cNvPr id="5" name="Content Placeholder 4">
            <a:extLst>
              <a:ext uri="{FF2B5EF4-FFF2-40B4-BE49-F238E27FC236}">
                <a16:creationId xmlns:a16="http://schemas.microsoft.com/office/drawing/2014/main" id="{D40DA1B8-E370-D2B6-2067-EFFAB20C21BA}"/>
              </a:ext>
            </a:extLst>
          </p:cNvPr>
          <p:cNvPicPr>
            <a:picLocks noGrp="1" noChangeAspect="1"/>
          </p:cNvPicPr>
          <p:nvPr>
            <p:ph sz="half" idx="2"/>
          </p:nvPr>
        </p:nvPicPr>
        <p:blipFill>
          <a:blip r:embed="rId2"/>
          <a:stretch>
            <a:fillRect/>
          </a:stretch>
        </p:blipFill>
        <p:spPr>
          <a:xfrm>
            <a:off x="6528712" y="1675567"/>
            <a:ext cx="5050457" cy="1169177"/>
          </a:xfrm>
          <a:prstGeom prst="rect">
            <a:avLst/>
          </a:prstGeom>
        </p:spPr>
      </p:pic>
      <p:pic>
        <p:nvPicPr>
          <p:cNvPr id="6" name="Picture 5">
            <a:extLst>
              <a:ext uri="{FF2B5EF4-FFF2-40B4-BE49-F238E27FC236}">
                <a16:creationId xmlns:a16="http://schemas.microsoft.com/office/drawing/2014/main" id="{B71951F1-5835-D8A6-1B42-38E905BDA0F1}"/>
              </a:ext>
            </a:extLst>
          </p:cNvPr>
          <p:cNvPicPr>
            <a:picLocks noChangeAspect="1"/>
          </p:cNvPicPr>
          <p:nvPr/>
        </p:nvPicPr>
        <p:blipFill>
          <a:blip r:embed="rId3"/>
          <a:stretch>
            <a:fillRect/>
          </a:stretch>
        </p:blipFill>
        <p:spPr>
          <a:xfrm>
            <a:off x="6309086" y="2975612"/>
            <a:ext cx="5270083" cy="1676136"/>
          </a:xfrm>
          <a:prstGeom prst="rect">
            <a:avLst/>
          </a:prstGeom>
        </p:spPr>
      </p:pic>
      <p:pic>
        <p:nvPicPr>
          <p:cNvPr id="7" name="Picture 6">
            <a:extLst>
              <a:ext uri="{FF2B5EF4-FFF2-40B4-BE49-F238E27FC236}">
                <a16:creationId xmlns:a16="http://schemas.microsoft.com/office/drawing/2014/main" id="{4E78EDC4-CCF6-372A-FE53-B4BC381FBF5F}"/>
              </a:ext>
            </a:extLst>
          </p:cNvPr>
          <p:cNvPicPr>
            <a:picLocks noChangeAspect="1"/>
          </p:cNvPicPr>
          <p:nvPr/>
        </p:nvPicPr>
        <p:blipFill>
          <a:blip r:embed="rId4"/>
          <a:stretch>
            <a:fillRect/>
          </a:stretch>
        </p:blipFill>
        <p:spPr>
          <a:xfrm>
            <a:off x="6359601" y="4651748"/>
            <a:ext cx="5169052" cy="1619880"/>
          </a:xfrm>
          <a:prstGeom prst="rect">
            <a:avLst/>
          </a:prstGeom>
        </p:spPr>
      </p:pic>
    </p:spTree>
    <p:extLst>
      <p:ext uri="{BB962C8B-B14F-4D97-AF65-F5344CB8AC3E}">
        <p14:creationId xmlns:p14="http://schemas.microsoft.com/office/powerpoint/2010/main" val="4202334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D157-EE74-99AB-1112-C26ABDCCD2E1}"/>
              </a:ext>
            </a:extLst>
          </p:cNvPr>
          <p:cNvSpPr>
            <a:spLocks noGrp="1"/>
          </p:cNvSpPr>
          <p:nvPr>
            <p:ph type="title"/>
          </p:nvPr>
        </p:nvSpPr>
        <p:spPr>
          <a:xfrm>
            <a:off x="839788" y="1216058"/>
            <a:ext cx="3458835" cy="841342"/>
          </a:xfrm>
        </p:spPr>
        <p:txBody>
          <a:bodyPr>
            <a:normAutofit fontScale="90000"/>
          </a:bodyPr>
          <a:lstStyle/>
          <a:p>
            <a:r>
              <a:rPr lang="en-US" sz="4000" dirty="0"/>
              <a:t>Data formatting:</a:t>
            </a:r>
          </a:p>
        </p:txBody>
      </p:sp>
      <p:sp>
        <p:nvSpPr>
          <p:cNvPr id="4" name="Text Placeholder 3">
            <a:extLst>
              <a:ext uri="{FF2B5EF4-FFF2-40B4-BE49-F238E27FC236}">
                <a16:creationId xmlns:a16="http://schemas.microsoft.com/office/drawing/2014/main" id="{BA330E8C-66AA-7683-143E-360242FFBFE9}"/>
              </a:ext>
            </a:extLst>
          </p:cNvPr>
          <p:cNvSpPr>
            <a:spLocks noGrp="1"/>
          </p:cNvSpPr>
          <p:nvPr>
            <p:ph type="body" sz="half" idx="2"/>
          </p:nvPr>
        </p:nvSpPr>
        <p:spPr/>
        <p:txBody>
          <a:bodyPr/>
          <a:lstStyle/>
          <a:p>
            <a:r>
              <a:rPr lang="en-US" sz="2400" dirty="0"/>
              <a:t>We performed some formatting steps to achieve the required task goals.</a:t>
            </a:r>
          </a:p>
          <a:p>
            <a:r>
              <a:rPr lang="en-US" sz="2400" dirty="0"/>
              <a:t>Using “</a:t>
            </a:r>
            <a:r>
              <a:rPr lang="en-US" sz="2400" dirty="0" err="1"/>
              <a:t>groupby</a:t>
            </a:r>
            <a:r>
              <a:rPr lang="en-US" sz="2400" dirty="0"/>
              <a:t>” function we are generating a summary statistics table by country.</a:t>
            </a:r>
          </a:p>
          <a:p>
            <a:r>
              <a:rPr lang="en-US" sz="2400" dirty="0"/>
              <a:t>And in the second one we are doing a gender-based summary of billionaire net worth.</a:t>
            </a:r>
          </a:p>
        </p:txBody>
      </p:sp>
      <p:pic>
        <p:nvPicPr>
          <p:cNvPr id="8" name="Picture 7">
            <a:extLst>
              <a:ext uri="{FF2B5EF4-FFF2-40B4-BE49-F238E27FC236}">
                <a16:creationId xmlns:a16="http://schemas.microsoft.com/office/drawing/2014/main" id="{C6B0942F-CE74-6D92-8419-E81EBACC2AD2}"/>
              </a:ext>
            </a:extLst>
          </p:cNvPr>
          <p:cNvPicPr>
            <a:picLocks noChangeAspect="1"/>
          </p:cNvPicPr>
          <p:nvPr/>
        </p:nvPicPr>
        <p:blipFill>
          <a:blip r:embed="rId2"/>
          <a:stretch>
            <a:fillRect/>
          </a:stretch>
        </p:blipFill>
        <p:spPr>
          <a:xfrm>
            <a:off x="4772025" y="3963194"/>
            <a:ext cx="7125317" cy="1211867"/>
          </a:xfrm>
          <a:prstGeom prst="rect">
            <a:avLst/>
          </a:prstGeom>
        </p:spPr>
      </p:pic>
      <p:pic>
        <p:nvPicPr>
          <p:cNvPr id="10" name="Picture 9">
            <a:extLst>
              <a:ext uri="{FF2B5EF4-FFF2-40B4-BE49-F238E27FC236}">
                <a16:creationId xmlns:a16="http://schemas.microsoft.com/office/drawing/2014/main" id="{2CEEF09C-B2A1-4416-8AE9-63C094363C78}"/>
              </a:ext>
            </a:extLst>
          </p:cNvPr>
          <p:cNvPicPr>
            <a:picLocks noChangeAspect="1"/>
          </p:cNvPicPr>
          <p:nvPr/>
        </p:nvPicPr>
        <p:blipFill>
          <a:blip r:embed="rId3"/>
          <a:stretch>
            <a:fillRect/>
          </a:stretch>
        </p:blipFill>
        <p:spPr>
          <a:xfrm>
            <a:off x="4840040" y="2057400"/>
            <a:ext cx="6593087" cy="979702"/>
          </a:xfrm>
          <a:prstGeom prst="rect">
            <a:avLst/>
          </a:prstGeom>
        </p:spPr>
      </p:pic>
    </p:spTree>
    <p:extLst>
      <p:ext uri="{BB962C8B-B14F-4D97-AF65-F5344CB8AC3E}">
        <p14:creationId xmlns:p14="http://schemas.microsoft.com/office/powerpoint/2010/main" val="3107831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TotalTime>
  <Words>709</Words>
  <Application>Microsoft Office PowerPoint</Application>
  <PresentationFormat>Widescreen</PresentationFormat>
  <Paragraphs>49</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 LIST OF WORLD’S BILLIONAIRES </vt:lpstr>
      <vt:lpstr>Introduction: Here is a brief introduction of dataset that we are using.</vt:lpstr>
      <vt:lpstr>Dataset Description:</vt:lpstr>
      <vt:lpstr>Analysis Tasks: We defined some tasks for performing EDA  upon provided dataset.</vt:lpstr>
      <vt:lpstr>Importing libraries: We  will import necessary libraries for preforming our analysis. </vt:lpstr>
      <vt:lpstr>Loading dataset: Loading the dataset using read_csv function from pandas library.</vt:lpstr>
      <vt:lpstr>Performing analysis on data for understanding dataset using certain built-in functions.</vt:lpstr>
      <vt:lpstr>Data Cleaning and formatting: Check for null values. </vt:lpstr>
      <vt:lpstr>Data formatting:</vt:lpstr>
      <vt:lpstr>Data visualization: Create different visualizations for each of the sub questions to gain insights about the data.</vt:lpstr>
      <vt:lpstr>Task#1:What are the most common industries and sources of wealth among billionaires?</vt:lpstr>
      <vt:lpstr>Task#2: Analyze Top Sources of Wealth</vt:lpstr>
      <vt:lpstr>Task#3: How is billionaire wealth distributed across countries and regions?</vt:lpstr>
      <vt:lpstr>Task#4: Total and Average Wealth by Country</vt:lpstr>
      <vt:lpstr>Task#5: How does age and gender relate to billionaire status or wealth accumulation?</vt:lpstr>
      <vt:lpstr>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Sandeep Kumar</dc:creator>
  <cp:lastModifiedBy>ali noor</cp:lastModifiedBy>
  <cp:revision>7</cp:revision>
  <dcterms:created xsi:type="dcterms:W3CDTF">2025-04-07T01:17:56Z</dcterms:created>
  <dcterms:modified xsi:type="dcterms:W3CDTF">2025-05-28T06:40:28Z</dcterms:modified>
</cp:coreProperties>
</file>